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handoutMasterIdLst>
    <p:handoutMasterId r:id="rId13"/>
  </p:handoutMasterIdLst>
  <p:sldIdLst>
    <p:sldId id="258" r:id="rId2"/>
    <p:sldId id="259" r:id="rId3"/>
    <p:sldId id="265" r:id="rId4"/>
    <p:sldId id="322" r:id="rId5"/>
    <p:sldId id="320" r:id="rId6"/>
    <p:sldId id="323" r:id="rId7"/>
    <p:sldId id="319" r:id="rId8"/>
    <p:sldId id="317" r:id="rId9"/>
    <p:sldId id="318" r:id="rId10"/>
    <p:sldId id="262" r:id="rId1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B"/>
    <a:srgbClr val="FFFDC5"/>
    <a:srgbClr val="FCFF87"/>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42" autoAdjust="0"/>
    <p:restoredTop sz="90935" autoAdjust="0"/>
  </p:normalViewPr>
  <p:slideViewPr>
    <p:cSldViewPr snapToGrid="0" snapToObjects="1">
      <p:cViewPr varScale="1">
        <p:scale>
          <a:sx n="78" d="100"/>
          <a:sy n="78" d="100"/>
        </p:scale>
        <p:origin x="108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2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202F2F3-82D9-4388-88B6-FEE2BA91184F}" type="datetimeFigureOut">
              <a:rPr lang="en-US" smtClean="0"/>
              <a:t>7/23/2020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29C4380-887D-40DC-B019-7898ED982D37}" type="slidenum">
              <a:rPr lang="en-US" smtClean="0"/>
              <a:t>‹#›</a:t>
            </a:fld>
            <a:endParaRPr lang="en-US"/>
          </a:p>
        </p:txBody>
      </p:sp>
    </p:spTree>
    <p:extLst>
      <p:ext uri="{BB962C8B-B14F-4D97-AF65-F5344CB8AC3E}">
        <p14:creationId xmlns:p14="http://schemas.microsoft.com/office/powerpoint/2010/main" val="3857208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FF79819-481B-7941-8250-821BD658015C}" type="datetimeFigureOut">
              <a:rPr lang="en-US" smtClean="0"/>
              <a:t>7/23/2020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B7E84D7-2AB3-574C-9A07-28F882404ECB}" type="slidenum">
              <a:rPr lang="en-US" smtClean="0"/>
              <a:t>‹#›</a:t>
            </a:fld>
            <a:endParaRPr lang="en-US"/>
          </a:p>
        </p:txBody>
      </p:sp>
    </p:spTree>
    <p:extLst>
      <p:ext uri="{BB962C8B-B14F-4D97-AF65-F5344CB8AC3E}">
        <p14:creationId xmlns:p14="http://schemas.microsoft.com/office/powerpoint/2010/main" val="17837147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739ED-F940-E048-A8F4-512C85A72CB4}" type="slidenum">
              <a:rPr lang="en-US" smtClean="0"/>
              <a:t>4</a:t>
            </a:fld>
            <a:endParaRPr lang="en-US"/>
          </a:p>
        </p:txBody>
      </p:sp>
    </p:spTree>
    <p:extLst>
      <p:ext uri="{BB962C8B-B14F-4D97-AF65-F5344CB8AC3E}">
        <p14:creationId xmlns:p14="http://schemas.microsoft.com/office/powerpoint/2010/main" val="3663153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Comprehensive</a:t>
            </a:r>
            <a:r>
              <a:rPr lang="en-US" baseline="0" dirty="0" smtClean="0"/>
              <a:t> model </a:t>
            </a:r>
            <a:endParaRPr lang="en-US" dirty="0" smtClean="0"/>
          </a:p>
          <a:p>
            <a:endParaRPr lang="en-US" dirty="0" smtClean="0"/>
          </a:p>
          <a:p>
            <a:r>
              <a:rPr lang="en-US" dirty="0" smtClean="0"/>
              <a:t>CINDY</a:t>
            </a:r>
          </a:p>
          <a:p>
            <a:r>
              <a:rPr lang="en-US" dirty="0" smtClean="0"/>
              <a:t>Goal: Early childhood educators will provide literacy-rich classroom environments and incorporate research-based language and literacy instructional approaches into their teaching practices</a:t>
            </a:r>
          </a:p>
          <a:p>
            <a:endParaRPr lang="en-US" dirty="0" smtClean="0"/>
          </a:p>
          <a:p>
            <a:r>
              <a:rPr lang="en-US" dirty="0" smtClean="0"/>
              <a:t>Accomplished through:</a:t>
            </a:r>
          </a:p>
          <a:p>
            <a:r>
              <a:rPr lang="en-US" dirty="0" smtClean="0"/>
              <a:t>1 - PD and coaching - Systematic and ongoing, research based content and approaches, focuses on instruction, quality of interactions, engaging and supporting families </a:t>
            </a:r>
          </a:p>
          <a:p>
            <a:r>
              <a:rPr lang="en-US" b="1" dirty="0" smtClean="0"/>
              <a:t>(SEE </a:t>
            </a:r>
            <a:r>
              <a:rPr lang="en-US" b="1" dirty="0" err="1" smtClean="0"/>
              <a:t>ExCELL</a:t>
            </a:r>
            <a:r>
              <a:rPr lang="en-US" b="1" dirty="0" smtClean="0"/>
              <a:t> Plan Document for PD topics throughout the year)</a:t>
            </a:r>
          </a:p>
          <a:p>
            <a:r>
              <a:rPr lang="en-US" dirty="0" smtClean="0"/>
              <a:t>	-Coaching – unique feature of program, videotaping and reflection, co-teaching, co-planning, modeling, classroom arrangement and effective use of materials emphasized</a:t>
            </a:r>
          </a:p>
          <a:p>
            <a:r>
              <a:rPr lang="en-US" dirty="0" smtClean="0"/>
              <a:t>	-Both linked to ongoing assessments (child and classroom level)</a:t>
            </a:r>
          </a:p>
          <a:p>
            <a:endParaRPr lang="en-US" dirty="0" smtClean="0"/>
          </a:p>
          <a:p>
            <a:r>
              <a:rPr lang="en-US" dirty="0" smtClean="0"/>
              <a:t>2 - Instructional materials/children’s books – classrooms receive high quality literacy materials organized for daily use in large/small group, teacher-guided, or child-initiated activities.</a:t>
            </a:r>
          </a:p>
          <a:p>
            <a:r>
              <a:rPr lang="en-US" dirty="0" smtClean="0"/>
              <a:t>	-Materials are linked to key literacy skills w/ hands on focus</a:t>
            </a:r>
          </a:p>
          <a:p>
            <a:r>
              <a:rPr lang="en-US" dirty="0" smtClean="0"/>
              <a:t>	-Children’s library provided for each classroom – linked to implemented curriculum</a:t>
            </a:r>
          </a:p>
          <a:p>
            <a:endParaRPr lang="en-US" dirty="0" smtClean="0"/>
          </a:p>
          <a:p>
            <a:r>
              <a:rPr lang="en-US" dirty="0" smtClean="0"/>
              <a:t>CINDY</a:t>
            </a:r>
          </a:p>
          <a:p>
            <a:r>
              <a:rPr lang="en-US" dirty="0" smtClean="0"/>
              <a:t>Goal: Families will be engaged and involved in their children’s learning at home, in the community, </a:t>
            </a:r>
            <a:r>
              <a:rPr lang="en-US" u="sng" dirty="0" smtClean="0"/>
              <a:t>and in the classroom</a:t>
            </a:r>
            <a:r>
              <a:rPr lang="en-US" dirty="0" smtClean="0"/>
              <a:t> and will have the knowledge and tools to provide an improved home literacy environment that supports acquisition of early literacy skills.</a:t>
            </a:r>
          </a:p>
          <a:p>
            <a:endParaRPr lang="en-US" dirty="0" smtClean="0"/>
          </a:p>
          <a:p>
            <a:r>
              <a:rPr lang="en-US" dirty="0" smtClean="0"/>
              <a:t>Accomplished through:</a:t>
            </a:r>
          </a:p>
          <a:p>
            <a:r>
              <a:rPr lang="en-US" dirty="0" smtClean="0"/>
              <a:t>1 – Events – Classroom/school based, Interactive sessions (parents separate from children) , hands on focus where families learn about and practice strategies to use at home to reinforce EL learning at school</a:t>
            </a:r>
          </a:p>
          <a:p>
            <a:r>
              <a:rPr lang="en-US" dirty="0" smtClean="0"/>
              <a:t>	-Linked to PD content </a:t>
            </a:r>
            <a:r>
              <a:rPr lang="en-US" b="1" dirty="0" smtClean="0"/>
              <a:t>(SEE </a:t>
            </a:r>
            <a:r>
              <a:rPr lang="en-US" b="1" dirty="0" err="1" smtClean="0"/>
              <a:t>ExCELL</a:t>
            </a:r>
            <a:r>
              <a:rPr lang="en-US" b="1" dirty="0" smtClean="0"/>
              <a:t> Plan</a:t>
            </a:r>
            <a:r>
              <a:rPr lang="en-US" dirty="0" smtClean="0"/>
              <a:t>)</a:t>
            </a:r>
          </a:p>
          <a:p>
            <a:r>
              <a:rPr lang="en-US" dirty="0" smtClean="0"/>
              <a:t>2 -  Directly connects families to the classroom learning activities– see and participate in classroom activity led by teacher on targeted topic</a:t>
            </a:r>
          </a:p>
          <a:p>
            <a:r>
              <a:rPr lang="en-US" dirty="0" smtClean="0"/>
              <a:t>3 – Book bag program – </a:t>
            </a:r>
            <a:r>
              <a:rPr lang="en-US" dirty="0" err="1" smtClean="0"/>
              <a:t>RaR</a:t>
            </a:r>
            <a:r>
              <a:rPr lang="en-US" dirty="0" smtClean="0"/>
              <a:t> – rotation book bag program,  more access to high quality children’s books to families, connected to curriculum, </a:t>
            </a:r>
            <a:r>
              <a:rPr lang="en-US" b="1" u="sng" dirty="0" smtClean="0"/>
              <a:t>linked to local libraries </a:t>
            </a:r>
            <a:r>
              <a:rPr lang="en-US" dirty="0" smtClean="0"/>
              <a:t>(Blue bags/hosting blue bag events, tracking library use, incentives)</a:t>
            </a:r>
          </a:p>
          <a:p>
            <a:r>
              <a:rPr lang="en-US" dirty="0" smtClean="0"/>
              <a:t>4 – Home literacy materials – provided each month, link to PD/family event topics, linked to classroom learning</a:t>
            </a:r>
          </a:p>
          <a:p>
            <a:r>
              <a:rPr lang="en-US" dirty="0" smtClean="0"/>
              <a:t>	Take home books – linked to curriculum and include supportive guides for family-focused activities that extend learning and enhance book reading</a:t>
            </a:r>
          </a:p>
          <a:p>
            <a:endParaRPr lang="en-US" dirty="0" smtClean="0"/>
          </a:p>
          <a:p>
            <a:r>
              <a:rPr lang="en-US" dirty="0" smtClean="0"/>
              <a:t>Goal: Families will be engaged and involved in their </a:t>
            </a:r>
            <a:r>
              <a:rPr lang="en-US" dirty="0" err="1" smtClean="0"/>
              <a:t>chlidren’s</a:t>
            </a:r>
            <a:r>
              <a:rPr lang="en-US" dirty="0" smtClean="0"/>
              <a:t> learning at home, in the community, </a:t>
            </a:r>
            <a:r>
              <a:rPr lang="en-US" u="sng" dirty="0" smtClean="0"/>
              <a:t>and in the classroom</a:t>
            </a:r>
            <a:r>
              <a:rPr lang="en-US" dirty="0" smtClean="0"/>
              <a:t> and will have the knowledge and tools to provide an improved home literacy environment that supports acquisition of early literacy skills.</a:t>
            </a:r>
          </a:p>
          <a:p>
            <a:r>
              <a:rPr lang="en-US" dirty="0" smtClean="0"/>
              <a:t>Goal: Local community resources need to be aware of </a:t>
            </a:r>
            <a:r>
              <a:rPr lang="en-US" dirty="0" err="1" smtClean="0"/>
              <a:t>ExCELL</a:t>
            </a:r>
            <a:r>
              <a:rPr lang="en-US" dirty="0" smtClean="0"/>
              <a:t> and the importance of school readiness in general and early </a:t>
            </a:r>
            <a:r>
              <a:rPr lang="en-US" dirty="0" err="1" smtClean="0"/>
              <a:t>litearcy</a:t>
            </a:r>
            <a:r>
              <a:rPr lang="en-US" dirty="0" smtClean="0"/>
              <a:t> in particular, and need to be accessible and able to effectively support children’s language and literacy development. </a:t>
            </a:r>
          </a:p>
          <a:p>
            <a:r>
              <a:rPr lang="en-US" b="1" u="sng" dirty="0" smtClean="0"/>
              <a:t>Needs to be sustainable</a:t>
            </a:r>
            <a:r>
              <a:rPr lang="en-US" b="1" u="sng" baseline="0" dirty="0" smtClean="0"/>
              <a:t> partnerships</a:t>
            </a:r>
            <a:endParaRPr lang="en-US" b="1" u="sng" dirty="0" smtClean="0"/>
          </a:p>
          <a:p>
            <a:endParaRPr lang="en-US" dirty="0" smtClean="0"/>
          </a:p>
          <a:p>
            <a:r>
              <a:rPr lang="en-US" dirty="0" smtClean="0"/>
              <a:t>Accomplish through:</a:t>
            </a:r>
          </a:p>
          <a:p>
            <a:endParaRPr lang="en-US" dirty="0" smtClean="0"/>
          </a:p>
          <a:p>
            <a:r>
              <a:rPr lang="en-US" dirty="0" smtClean="0"/>
              <a:t>2 - Partnering w/ community organizations – </a:t>
            </a:r>
            <a:r>
              <a:rPr lang="en-US" b="1" u="sng" dirty="0" smtClean="0"/>
              <a:t>emphasize strong partnership w/ RPL-</a:t>
            </a:r>
            <a:r>
              <a:rPr lang="en-US" dirty="0" smtClean="0"/>
              <a:t> local libraries and library staff </a:t>
            </a:r>
          </a:p>
          <a:p>
            <a:r>
              <a:rPr lang="en-US" dirty="0" smtClean="0"/>
              <a:t>	– Partner for PD and family events, holding PD and family events jointly in community venues – libraries, museums, parks</a:t>
            </a:r>
          </a:p>
          <a:p>
            <a:r>
              <a:rPr lang="en-US" dirty="0" smtClean="0"/>
              <a:t>	-Blue bags and related blue bag events</a:t>
            </a:r>
          </a:p>
          <a:p>
            <a:r>
              <a:rPr lang="en-US" dirty="0" smtClean="0"/>
              <a:t>	-Utilize volunteer groups -  included in many events and activities</a:t>
            </a:r>
          </a:p>
          <a:p>
            <a:r>
              <a:rPr lang="en-US" dirty="0" smtClean="0"/>
              <a:t>	-Last but not least – extending program to community based childcare centers/programs (FRIENDS, YMCA)</a:t>
            </a:r>
          </a:p>
          <a:p>
            <a:endParaRPr lang="en-US" dirty="0" smtClean="0"/>
          </a:p>
          <a:p>
            <a:r>
              <a:rPr lang="en-US" dirty="0" smtClean="0"/>
              <a:t>Coordinate efforts across community initiatives and programs</a:t>
            </a:r>
          </a:p>
          <a:p>
            <a:endParaRPr lang="en-US" dirty="0" smtClean="0"/>
          </a:p>
          <a:p>
            <a:r>
              <a:rPr lang="en-US" dirty="0" smtClean="0"/>
              <a:t>1 - Connecting families to local resources - Talking with and about other services and organizations in the community (PFFN helps here), advertising, guests coming to events (adult literacy, parent education, local library etc.)</a:t>
            </a:r>
          </a:p>
          <a:p>
            <a:endParaRPr lang="en-US" dirty="0" smtClean="0"/>
          </a:p>
          <a:p>
            <a:r>
              <a:rPr lang="en-US" dirty="0" smtClean="0"/>
              <a:t>Idea of</a:t>
            </a:r>
            <a:r>
              <a:rPr lang="en-US" baseline="0" dirty="0" smtClean="0"/>
              <a:t> home visitors being trained by us – getting PD from us; idea of training local librarians and adult literacy programs that encourage early literacy component</a:t>
            </a:r>
          </a:p>
          <a:p>
            <a:endParaRPr lang="en-US" baseline="0" dirty="0" smtClean="0"/>
          </a:p>
          <a:p>
            <a:r>
              <a:rPr lang="en-US" dirty="0" smtClean="0"/>
              <a:t>Goal: Local community resources need to be aware of </a:t>
            </a:r>
            <a:r>
              <a:rPr lang="en-US" dirty="0" err="1" smtClean="0"/>
              <a:t>ExCELL</a:t>
            </a:r>
            <a:r>
              <a:rPr lang="en-US" dirty="0" smtClean="0"/>
              <a:t> and the importance of school readiness in general and early </a:t>
            </a:r>
            <a:r>
              <a:rPr lang="en-US" dirty="0" err="1" smtClean="0"/>
              <a:t>litearcy</a:t>
            </a:r>
            <a:r>
              <a:rPr lang="en-US" dirty="0" smtClean="0"/>
              <a:t> in particular, and need to be accessible and able to effectively support children’s language and literacy development. </a:t>
            </a:r>
          </a:p>
          <a:p>
            <a:endParaRPr lang="en-US" dirty="0" smtClean="0"/>
          </a:p>
          <a:p>
            <a:r>
              <a:rPr lang="en-US" dirty="0" smtClean="0"/>
              <a:t>Accomplish through:</a:t>
            </a:r>
          </a:p>
          <a:p>
            <a:endParaRPr lang="en-US" dirty="0" smtClean="0"/>
          </a:p>
          <a:p>
            <a:r>
              <a:rPr lang="en-US" dirty="0" smtClean="0"/>
              <a:t>2 - Partnering w/ community organizations – </a:t>
            </a:r>
            <a:r>
              <a:rPr lang="en-US" b="1" u="sng" dirty="0" smtClean="0"/>
              <a:t>emphasize strong partnership w/ RPL-</a:t>
            </a:r>
            <a:r>
              <a:rPr lang="en-US" dirty="0" smtClean="0"/>
              <a:t> local libraries and library staff </a:t>
            </a:r>
          </a:p>
          <a:p>
            <a:r>
              <a:rPr lang="en-US" dirty="0" smtClean="0"/>
              <a:t>	– Partner for PD and family events, holding PD and family events jointly in community venues – libraries, museums, parks</a:t>
            </a:r>
          </a:p>
          <a:p>
            <a:r>
              <a:rPr lang="en-US" dirty="0" smtClean="0"/>
              <a:t>	-Blue bags and related blue bag events</a:t>
            </a:r>
          </a:p>
          <a:p>
            <a:r>
              <a:rPr lang="en-US" dirty="0" smtClean="0"/>
              <a:t>	-Utilize volunteer groups -  included in many events and activities</a:t>
            </a:r>
          </a:p>
          <a:p>
            <a:r>
              <a:rPr lang="en-US" dirty="0" smtClean="0"/>
              <a:t>	-Last but not least – extending program to community based childcare centers/programs (FRIENDS, YMCA)</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B7E84D7-2AB3-574C-9A07-28F882404ECB}" type="slidenum">
              <a:rPr lang="en-US" smtClean="0"/>
              <a:t>5</a:t>
            </a:fld>
            <a:endParaRPr lang="en-US"/>
          </a:p>
        </p:txBody>
      </p:sp>
    </p:spTree>
    <p:extLst>
      <p:ext uri="{BB962C8B-B14F-4D97-AF65-F5344CB8AC3E}">
        <p14:creationId xmlns:p14="http://schemas.microsoft.com/office/powerpoint/2010/main" val="1932263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Evaluation includes</a:t>
            </a:r>
            <a:r>
              <a:rPr lang="en-US" baseline="0" dirty="0" smtClean="0"/>
              <a:t> measures targeting each of the “improved learning environments” so we can assess the degree to which ExCELL program is impacting these proximal outcomes</a:t>
            </a:r>
          </a:p>
          <a:p>
            <a:r>
              <a:rPr lang="en-US" baseline="0" dirty="0" smtClean="0"/>
              <a:t>Evaluation also include measures of children’s LL skills as more distal outcomes influenced by the proximal outcomes (learning environments).  </a:t>
            </a:r>
          </a:p>
          <a:p>
            <a:endParaRPr lang="en-US" baseline="0" dirty="0" smtClean="0"/>
          </a:p>
          <a:p>
            <a:pPr defTabSz="465887">
              <a:defRPr/>
            </a:pPr>
            <a:r>
              <a:rPr lang="en-US" dirty="0"/>
              <a:t>The </a:t>
            </a:r>
            <a:r>
              <a:rPr lang="en-US" i="1" dirty="0"/>
              <a:t>Intentional Teaching Model </a:t>
            </a:r>
            <a:r>
              <a:rPr lang="en-US" dirty="0"/>
              <a:t>(ITM; </a:t>
            </a:r>
            <a:r>
              <a:rPr lang="en-US" dirty="0" err="1"/>
              <a:t>Hamre</a:t>
            </a:r>
            <a:r>
              <a:rPr lang="en-US" dirty="0"/>
              <a:t>, Downer, </a:t>
            </a:r>
            <a:r>
              <a:rPr lang="en-US" dirty="0" err="1"/>
              <a:t>Jamil</a:t>
            </a:r>
            <a:r>
              <a:rPr lang="en-US" dirty="0"/>
              <a:t>, &amp; </a:t>
            </a:r>
            <a:r>
              <a:rPr lang="en-US" dirty="0" err="1"/>
              <a:t>Pianta</a:t>
            </a:r>
            <a:r>
              <a:rPr lang="en-US" dirty="0"/>
              <a:t>, 2012) informs our theory of change by articulating a powerful adult learning process that results in changes to teacher practice. The ITM suggests that PD interventions should target knowledge building about new practices (KNOW), provide opportunities to see these practices in authentic settings (SEE) and offer opportunities for using these new practices in their particular setting (DO). Finally, the model stresses the importance of structured opportunities to analyze the application of practices and plan for change (REFLECT).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7E84D7-2AB3-574C-9A07-28F882404ECB}" type="slidenum">
              <a:rPr lang="en-US" smtClean="0"/>
              <a:t>7</a:t>
            </a:fld>
            <a:endParaRPr lang="en-US"/>
          </a:p>
        </p:txBody>
      </p:sp>
    </p:spTree>
    <p:extLst>
      <p:ext uri="{BB962C8B-B14F-4D97-AF65-F5344CB8AC3E}">
        <p14:creationId xmlns:p14="http://schemas.microsoft.com/office/powerpoint/2010/main" val="4106865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EE4A77-D290-4148-ACFD-855B213AF144}" type="slidenum">
              <a:rPr lang="en-US"/>
              <a:pPr/>
              <a:t>8</a:t>
            </a:fld>
            <a:endParaRPr lang="en-US"/>
          </a:p>
        </p:txBody>
      </p:sp>
      <p:sp>
        <p:nvSpPr>
          <p:cNvPr id="174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411" name="Rectangle 3"/>
          <p:cNvSpPr>
            <a:spLocks noGrp="1" noChangeArrowheads="1"/>
          </p:cNvSpPr>
          <p:nvPr>
            <p:ph type="body" idx="1"/>
          </p:nvPr>
        </p:nvSpPr>
        <p:spPr/>
        <p:txBody>
          <a:bodyPr/>
          <a:lstStyle/>
          <a:p>
            <a:r>
              <a:rPr lang="en-US" dirty="0"/>
              <a:t>To what extent do the </a:t>
            </a:r>
            <a:r>
              <a:rPr lang="en-US" dirty="0" smtClean="0"/>
              <a:t>classrooms and teachers </a:t>
            </a:r>
            <a:r>
              <a:rPr lang="en-US" dirty="0"/>
              <a:t>exhibit </a:t>
            </a:r>
            <a:r>
              <a:rPr lang="en-US" dirty="0" smtClean="0"/>
              <a:t>excellence?</a:t>
            </a:r>
            <a:endParaRPr lang="en-US" dirty="0"/>
          </a:p>
        </p:txBody>
      </p:sp>
    </p:spTree>
    <p:extLst>
      <p:ext uri="{BB962C8B-B14F-4D97-AF65-F5344CB8AC3E}">
        <p14:creationId xmlns:p14="http://schemas.microsoft.com/office/powerpoint/2010/main" val="2123685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None/>
              <a:defRPr/>
            </a:pPr>
            <a:r>
              <a:rPr lang="en-US" sz="1400" b="1" dirty="0" smtClean="0"/>
              <a:t>Enhanced home literacy environments/literacy-related practices</a:t>
            </a:r>
          </a:p>
          <a:p>
            <a:pPr>
              <a:lnSpc>
                <a:spcPct val="90000"/>
              </a:lnSpc>
              <a:defRPr/>
            </a:pPr>
            <a:r>
              <a:rPr lang="en-US" sz="1200" dirty="0" smtClean="0"/>
              <a:t>Significant increase in number of children</a:t>
            </a:r>
            <a:r>
              <a:rPr lang="ja-JP" altLang="en-US" sz="1200" dirty="0" smtClean="0"/>
              <a:t>’</a:t>
            </a:r>
            <a:r>
              <a:rPr lang="en-US" sz="1200" dirty="0" smtClean="0"/>
              <a:t>s books at home</a:t>
            </a:r>
          </a:p>
          <a:p>
            <a:pPr>
              <a:lnSpc>
                <a:spcPct val="90000"/>
              </a:lnSpc>
              <a:defRPr/>
            </a:pPr>
            <a:r>
              <a:rPr lang="en-US" sz="1200" dirty="0" smtClean="0"/>
              <a:t>Significant increase in frequency of story-telling by family members</a:t>
            </a:r>
          </a:p>
          <a:p>
            <a:pPr>
              <a:lnSpc>
                <a:spcPct val="90000"/>
              </a:lnSpc>
              <a:defRPr/>
            </a:pPr>
            <a:r>
              <a:rPr lang="en-US" sz="1200" dirty="0" smtClean="0"/>
              <a:t>Significant decrease in number of hours per day watching TV</a:t>
            </a:r>
          </a:p>
          <a:p>
            <a:pPr>
              <a:lnSpc>
                <a:spcPct val="90000"/>
              </a:lnSpc>
              <a:defRPr/>
            </a:pPr>
            <a:r>
              <a:rPr lang="en-US" sz="2600" dirty="0" smtClean="0"/>
              <a:t>Significant increase in frequency of shared storybook reading with reported improvements in:</a:t>
            </a:r>
          </a:p>
          <a:p>
            <a:pPr lvl="1" indent="0">
              <a:spcBef>
                <a:spcPts val="575"/>
              </a:spcBef>
              <a:defRPr/>
            </a:pPr>
            <a:r>
              <a:rPr lang="en-US" sz="2400" dirty="0" smtClean="0"/>
              <a:t>Parent asking child questions about story</a:t>
            </a:r>
          </a:p>
          <a:p>
            <a:pPr lvl="1" indent="0">
              <a:spcBef>
                <a:spcPts val="575"/>
              </a:spcBef>
              <a:defRPr/>
            </a:pPr>
            <a:r>
              <a:rPr lang="en-US" sz="2400" dirty="0" smtClean="0"/>
              <a:t>Child’s level of attention/engagement</a:t>
            </a:r>
          </a:p>
          <a:p>
            <a:pPr lvl="1" indent="0">
              <a:spcBef>
                <a:spcPts val="575"/>
              </a:spcBef>
              <a:defRPr/>
            </a:pPr>
            <a:r>
              <a:rPr lang="en-US" sz="2400" dirty="0" smtClean="0"/>
              <a:t>Child’s level of enjoyment</a:t>
            </a:r>
          </a:p>
          <a:p>
            <a:pPr lvl="1" indent="0">
              <a:spcBef>
                <a:spcPts val="575"/>
              </a:spcBef>
              <a:defRPr/>
            </a:pPr>
            <a:r>
              <a:rPr lang="en-US" sz="2400" dirty="0" smtClean="0"/>
              <a:t>Child “reading” the book, telling the story</a:t>
            </a:r>
          </a:p>
          <a:p>
            <a:pPr marL="0" indent="0">
              <a:lnSpc>
                <a:spcPct val="90000"/>
              </a:lnSpc>
              <a:buNone/>
              <a:defRPr/>
            </a:pPr>
            <a:r>
              <a:rPr lang="en-US" sz="2600" b="1" dirty="0" smtClean="0"/>
              <a:t>Improved use of community resources</a:t>
            </a:r>
          </a:p>
          <a:p>
            <a:pPr eaLnBrk="1" hangingPunct="1">
              <a:lnSpc>
                <a:spcPct val="90000"/>
              </a:lnSpc>
              <a:defRPr/>
            </a:pPr>
            <a:r>
              <a:rPr lang="en-US" sz="2600" dirty="0" smtClean="0"/>
              <a:t>Significant increase in frequency of library visits with increases in:</a:t>
            </a:r>
          </a:p>
          <a:p>
            <a:pPr lvl="1" eaLnBrk="1" hangingPunct="1">
              <a:spcBef>
                <a:spcPts val="575"/>
              </a:spcBef>
              <a:defRPr/>
            </a:pPr>
            <a:r>
              <a:rPr lang="en-US" sz="2400" dirty="0" smtClean="0"/>
              <a:t>Browsing and playing in children’s section</a:t>
            </a:r>
          </a:p>
          <a:p>
            <a:pPr lvl="1" eaLnBrk="1" hangingPunct="1">
              <a:spcBef>
                <a:spcPts val="575"/>
              </a:spcBef>
              <a:defRPr/>
            </a:pPr>
            <a:r>
              <a:rPr lang="en-US" sz="2400" dirty="0" smtClean="0"/>
              <a:t>Getting advice from librarians about children</a:t>
            </a:r>
            <a:r>
              <a:rPr lang="ja-JP" altLang="en-US" sz="2400" dirty="0" smtClean="0">
                <a:latin typeface="Arial"/>
              </a:rPr>
              <a:t>’</a:t>
            </a:r>
            <a:r>
              <a:rPr lang="en-US" sz="2400" dirty="0" smtClean="0"/>
              <a:t>s books</a:t>
            </a:r>
          </a:p>
          <a:p>
            <a:pPr lvl="1" eaLnBrk="1" hangingPunct="1">
              <a:spcBef>
                <a:spcPts val="575"/>
              </a:spcBef>
              <a:defRPr/>
            </a:pPr>
            <a:r>
              <a:rPr lang="en-US" sz="2400" dirty="0" smtClean="0"/>
              <a:t>Checking out children</a:t>
            </a:r>
            <a:r>
              <a:rPr lang="ja-JP" altLang="en-US" sz="2400" dirty="0" smtClean="0">
                <a:latin typeface="Arial"/>
              </a:rPr>
              <a:t>’</a:t>
            </a:r>
            <a:r>
              <a:rPr lang="en-US" sz="2400" dirty="0" smtClean="0"/>
              <a:t>s materials (books, videos, etc.) to take home</a:t>
            </a:r>
          </a:p>
          <a:p>
            <a:pPr eaLnBrk="1" hangingPunct="1">
              <a:spcBef>
                <a:spcPts val="600"/>
              </a:spcBef>
            </a:pPr>
            <a:r>
              <a:rPr lang="en-US" sz="2600" dirty="0" smtClean="0">
                <a:ea typeface="ＭＳ Ｐゴシック" charset="0"/>
              </a:rPr>
              <a:t>Statistically significant increases on standardized assessments of early language and literacy skills </a:t>
            </a:r>
          </a:p>
          <a:p>
            <a:pPr eaLnBrk="1" hangingPunct="1">
              <a:spcBef>
                <a:spcPts val="600"/>
              </a:spcBef>
            </a:pPr>
            <a:r>
              <a:rPr lang="en-US" sz="2600" dirty="0" smtClean="0">
                <a:ea typeface="ＭＳ Ｐゴシック" charset="0"/>
              </a:rPr>
              <a:t>95-100% of children met developmental benchmarks in key predictors of later reading achievement – </a:t>
            </a:r>
            <a:r>
              <a:rPr lang="en-US" sz="2600" b="1" u="sng" dirty="0" smtClean="0">
                <a:ea typeface="ＭＳ Ｐゴシック" charset="0"/>
              </a:rPr>
              <a:t>all</a:t>
            </a:r>
            <a:r>
              <a:rPr lang="en-US" sz="2600" u="sng" dirty="0" smtClean="0">
                <a:ea typeface="ＭＳ Ｐゴシック" charset="0"/>
              </a:rPr>
              <a:t> project years</a:t>
            </a:r>
          </a:p>
          <a:p>
            <a:pPr lvl="1" eaLnBrk="1" hangingPunct="1">
              <a:spcBef>
                <a:spcPts val="575"/>
              </a:spcBef>
            </a:pPr>
            <a:r>
              <a:rPr lang="en-US" sz="2400" dirty="0" smtClean="0">
                <a:ea typeface="ＭＳ Ｐゴシック" charset="0"/>
              </a:rPr>
              <a:t>Letter knowledge</a:t>
            </a:r>
          </a:p>
          <a:p>
            <a:pPr lvl="1" eaLnBrk="1" hangingPunct="1">
              <a:spcBef>
                <a:spcPts val="575"/>
              </a:spcBef>
            </a:pPr>
            <a:r>
              <a:rPr lang="en-US" sz="2400" dirty="0" smtClean="0">
                <a:ea typeface="ＭＳ Ｐゴシック" charset="0"/>
              </a:rPr>
              <a:t>Name writing</a:t>
            </a:r>
          </a:p>
          <a:p>
            <a:pPr lvl="1" eaLnBrk="1" hangingPunct="1">
              <a:spcBef>
                <a:spcPts val="575"/>
              </a:spcBef>
            </a:pPr>
            <a:r>
              <a:rPr lang="en-US" sz="2400" dirty="0" smtClean="0">
                <a:ea typeface="ＭＳ Ｐゴシック" charset="0"/>
              </a:rPr>
              <a:t>Rhyme</a:t>
            </a:r>
          </a:p>
          <a:p>
            <a:pPr>
              <a:lnSpc>
                <a:spcPct val="90000"/>
              </a:lnSpc>
              <a:defRPr/>
            </a:pPr>
            <a:endParaRPr lang="en-US" sz="1400" dirty="0" smtClean="0"/>
          </a:p>
          <a:p>
            <a:endParaRPr lang="en-US" dirty="0"/>
          </a:p>
        </p:txBody>
      </p:sp>
      <p:sp>
        <p:nvSpPr>
          <p:cNvPr id="4" name="Slide Number Placeholder 3"/>
          <p:cNvSpPr>
            <a:spLocks noGrp="1"/>
          </p:cNvSpPr>
          <p:nvPr>
            <p:ph type="sldNum" sz="quarter" idx="10"/>
          </p:nvPr>
        </p:nvSpPr>
        <p:spPr/>
        <p:txBody>
          <a:bodyPr/>
          <a:lstStyle/>
          <a:p>
            <a:fld id="{396739ED-F940-E048-A8F4-512C85A72CB4}" type="slidenum">
              <a:rPr lang="en-US" smtClean="0"/>
              <a:t>9</a:t>
            </a:fld>
            <a:endParaRPr lang="en-US"/>
          </a:p>
        </p:txBody>
      </p:sp>
    </p:spTree>
    <p:extLst>
      <p:ext uri="{BB962C8B-B14F-4D97-AF65-F5344CB8AC3E}">
        <p14:creationId xmlns:p14="http://schemas.microsoft.com/office/powerpoint/2010/main" val="2961598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09" indent="-285734" eaLnBrk="0" hangingPunct="0">
              <a:defRPr sz="2400">
                <a:solidFill>
                  <a:schemeClr val="tx1"/>
                </a:solidFill>
                <a:latin typeface="Arial" charset="0"/>
                <a:ea typeface="ＭＳ Ｐゴシック" charset="0"/>
              </a:defRPr>
            </a:lvl2pPr>
            <a:lvl3pPr marL="1142937" indent="-228587" eaLnBrk="0" hangingPunct="0">
              <a:defRPr sz="2400">
                <a:solidFill>
                  <a:schemeClr val="tx1"/>
                </a:solidFill>
                <a:latin typeface="Arial" charset="0"/>
                <a:ea typeface="ＭＳ Ｐゴシック" charset="0"/>
              </a:defRPr>
            </a:lvl3pPr>
            <a:lvl4pPr marL="1600111" indent="-228587" eaLnBrk="0" hangingPunct="0">
              <a:defRPr sz="2400">
                <a:solidFill>
                  <a:schemeClr val="tx1"/>
                </a:solidFill>
                <a:latin typeface="Arial" charset="0"/>
                <a:ea typeface="ＭＳ Ｐゴシック" charset="0"/>
              </a:defRPr>
            </a:lvl4pPr>
            <a:lvl5pPr marL="2057287" indent="-228587" eaLnBrk="0" hangingPunct="0">
              <a:defRPr sz="2400">
                <a:solidFill>
                  <a:schemeClr val="tx1"/>
                </a:solidFill>
                <a:latin typeface="Arial" charset="0"/>
                <a:ea typeface="ＭＳ Ｐゴシック" charset="0"/>
              </a:defRPr>
            </a:lvl5pPr>
            <a:lvl6pPr marL="2514461" indent="-228587" eaLnBrk="0" fontAlgn="base" hangingPunct="0">
              <a:spcBef>
                <a:spcPct val="0"/>
              </a:spcBef>
              <a:spcAft>
                <a:spcPct val="0"/>
              </a:spcAft>
              <a:defRPr sz="2400">
                <a:solidFill>
                  <a:schemeClr val="tx1"/>
                </a:solidFill>
                <a:latin typeface="Arial" charset="0"/>
                <a:ea typeface="ＭＳ Ｐゴシック" charset="0"/>
              </a:defRPr>
            </a:lvl6pPr>
            <a:lvl7pPr marL="2971635" indent="-228587" eaLnBrk="0" fontAlgn="base" hangingPunct="0">
              <a:spcBef>
                <a:spcPct val="0"/>
              </a:spcBef>
              <a:spcAft>
                <a:spcPct val="0"/>
              </a:spcAft>
              <a:defRPr sz="2400">
                <a:solidFill>
                  <a:schemeClr val="tx1"/>
                </a:solidFill>
                <a:latin typeface="Arial" charset="0"/>
                <a:ea typeface="ＭＳ Ｐゴシック" charset="0"/>
              </a:defRPr>
            </a:lvl7pPr>
            <a:lvl8pPr marL="3428811" indent="-228587" eaLnBrk="0" fontAlgn="base" hangingPunct="0">
              <a:spcBef>
                <a:spcPct val="0"/>
              </a:spcBef>
              <a:spcAft>
                <a:spcPct val="0"/>
              </a:spcAft>
              <a:defRPr sz="2400">
                <a:solidFill>
                  <a:schemeClr val="tx1"/>
                </a:solidFill>
                <a:latin typeface="Arial" charset="0"/>
                <a:ea typeface="ＭＳ Ｐゴシック" charset="0"/>
              </a:defRPr>
            </a:lvl8pPr>
            <a:lvl9pPr marL="3885985" indent="-228587"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AE04257-BF1A-EA44-AB16-05D036DC7C50}" type="slidenum">
              <a:rPr lang="en-US" sz="1200"/>
              <a:pPr eaLnBrk="1" hangingPunct="1"/>
              <a:t>10</a:t>
            </a:fld>
            <a:endParaRPr lang="en-US" sz="120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a:p>
            <a:pPr eaLnBrk="1" hangingPunct="1"/>
            <a:endParaRPr lang="en-US"/>
          </a:p>
          <a:p>
            <a:pPr eaLnBrk="1" hangingPunct="1"/>
            <a:endParaRPr lang="en-US"/>
          </a:p>
          <a:p>
            <a:pPr eaLnBrk="1" hangingPunct="1">
              <a:buFontTx/>
              <a:buChar char="•"/>
            </a:pPr>
            <a:endParaRPr lang="en-US"/>
          </a:p>
          <a:p>
            <a:pPr eaLnBrk="1" hangingPunct="1"/>
            <a:endParaRPr lang="en-US"/>
          </a:p>
          <a:p>
            <a:pPr eaLnBrk="1" hangingPunct="1"/>
            <a:endParaRPr lang="en-US"/>
          </a:p>
          <a:p>
            <a:pPr eaLnBrk="1" hangingPunct="1"/>
            <a:endParaRPr lang="en-US"/>
          </a:p>
        </p:txBody>
      </p:sp>
    </p:spTree>
    <p:extLst>
      <p:ext uri="{BB962C8B-B14F-4D97-AF65-F5344CB8AC3E}">
        <p14:creationId xmlns:p14="http://schemas.microsoft.com/office/powerpoint/2010/main" val="716887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F863B695-BAE1-A24E-B87D-D7CD6418B9EE}" type="datetimeFigureOut">
              <a:rPr lang="en-US" smtClean="0"/>
              <a:t>7/23/2020</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E7F876D-F152-9747-A865-E96B93F6E5FF}"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863B695-BAE1-A24E-B87D-D7CD6418B9EE}" type="datetimeFigureOut">
              <a:rPr lang="en-US" smtClean="0"/>
              <a:t>7/23/2020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7F876D-F152-9747-A865-E96B93F6E5FF}"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DE7F876D-F152-9747-A865-E96B93F6E5FF}"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863B695-BAE1-A24E-B87D-D7CD6418B9EE}" type="datetimeFigureOut">
              <a:rPr lang="en-US" smtClean="0"/>
              <a:t>7/23/2020</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F863B695-BAE1-A24E-B87D-D7CD6418B9EE}" type="datetimeFigureOut">
              <a:rPr lang="en-US" smtClean="0"/>
              <a:t>7/23/2020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DE7F876D-F152-9747-A865-E96B93F6E5FF}"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F863B695-BAE1-A24E-B87D-D7CD6418B9EE}" type="datetimeFigureOut">
              <a:rPr lang="en-US" smtClean="0"/>
              <a:t>7/23/2020</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E7F876D-F152-9747-A865-E96B93F6E5FF}"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F863B695-BAE1-A24E-B87D-D7CD6418B9EE}" type="datetimeFigureOut">
              <a:rPr lang="en-US" smtClean="0"/>
              <a:t>7/23/2020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7F876D-F152-9747-A865-E96B93F6E5FF}"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F863B695-BAE1-A24E-B87D-D7CD6418B9EE}" type="datetimeFigureOut">
              <a:rPr lang="en-US" smtClean="0"/>
              <a:t>7/23/2020</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DE7F876D-F152-9747-A865-E96B93F6E5FF}" type="slidenum">
              <a:rPr lang="en-US" smtClean="0"/>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863B695-BAE1-A24E-B87D-D7CD6418B9EE}" type="datetimeFigureOut">
              <a:rPr lang="en-US" smtClean="0"/>
              <a:t>7/23/2020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DE7F876D-F152-9747-A865-E96B93F6E5F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F863B695-BAE1-A24E-B87D-D7CD6418B9EE}" type="datetimeFigureOut">
              <a:rPr lang="en-US" smtClean="0"/>
              <a:t>7/23/2020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DE7F876D-F152-9747-A865-E96B93F6E5F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DE7F876D-F152-9747-A865-E96B93F6E5FF}"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F863B695-BAE1-A24E-B87D-D7CD6418B9EE}" type="datetimeFigureOut">
              <a:rPr lang="en-US" smtClean="0"/>
              <a:t>7/23/2020</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DE7F876D-F152-9747-A865-E96B93F6E5FF}"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F863B695-BAE1-A24E-B87D-D7CD6418B9EE}" type="datetimeFigureOut">
              <a:rPr lang="en-US" smtClean="0"/>
              <a:t>7/23/2020</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F863B695-BAE1-A24E-B87D-D7CD6418B9EE}" type="datetimeFigureOut">
              <a:rPr lang="en-US" smtClean="0"/>
              <a:t>7/23/2020</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DE7F876D-F152-9747-A865-E96B93F6E5FF}"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63607" y="492464"/>
            <a:ext cx="1990461" cy="856832"/>
          </a:xfrm>
          <a:prstGeom prst="rect">
            <a:avLst/>
          </a:prstGeom>
          <a:ln w="19050" cmpd="sng">
            <a:solidFill>
              <a:schemeClr val="tx1"/>
            </a:solidFill>
          </a:ln>
        </p:spPr>
      </p:pic>
      <p:sp>
        <p:nvSpPr>
          <p:cNvPr id="14" name="Subtitle 13"/>
          <p:cNvSpPr>
            <a:spLocks noGrp="1"/>
          </p:cNvSpPr>
          <p:nvPr>
            <p:ph type="body" idx="4294967295"/>
          </p:nvPr>
        </p:nvSpPr>
        <p:spPr>
          <a:xfrm>
            <a:off x="2663825" y="2743200"/>
            <a:ext cx="6480175" cy="1673225"/>
          </a:xfrm>
        </p:spPr>
        <p:txBody>
          <a:bodyPr>
            <a:normAutofit/>
          </a:bodyPr>
          <a:lstStyle/>
          <a:p>
            <a:pPr algn="ctr"/>
            <a:endParaRPr lang="en-US" sz="2800" b="1" dirty="0">
              <a:solidFill>
                <a:srgbClr val="000000"/>
              </a:solidFill>
            </a:endParaRPr>
          </a:p>
          <a:p>
            <a:pPr algn="ctr"/>
            <a:endParaRPr lang="en-US" sz="2800" b="1" dirty="0">
              <a:solidFill>
                <a:srgbClr val="000000"/>
              </a:solidFill>
            </a:endParaRPr>
          </a:p>
        </p:txBody>
      </p:sp>
      <p:pic>
        <p:nvPicPr>
          <p:cNvPr id="19" name="Picture 18" descr="Screen Shot 2014-05-29 at 2.57.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88" y="484127"/>
            <a:ext cx="1935331" cy="842864"/>
          </a:xfrm>
          <a:prstGeom prst="rect">
            <a:avLst/>
          </a:prstGeom>
          <a:ln w="19050" cmpd="sng">
            <a:solidFill>
              <a:schemeClr val="tx1"/>
            </a:solidFill>
          </a:ln>
        </p:spPr>
      </p:pic>
      <p:pic>
        <p:nvPicPr>
          <p:cNvPr id="23" name="Picture 22" descr="Screen Shot 2014-05-29 at 2.53.21 PM.png"/>
          <p:cNvPicPr>
            <a:picLocks noChangeAspect="1"/>
          </p:cNvPicPr>
          <p:nvPr/>
        </p:nvPicPr>
        <p:blipFill rotWithShape="1">
          <a:blip r:embed="rId4">
            <a:extLst>
              <a:ext uri="{28A0092B-C50C-407E-A947-70E740481C1C}">
                <a14:useLocalDpi xmlns:a14="http://schemas.microsoft.com/office/drawing/2010/main" val="0"/>
              </a:ext>
            </a:extLst>
          </a:blip>
          <a:srcRect r="59944"/>
          <a:stretch/>
        </p:blipFill>
        <p:spPr>
          <a:xfrm>
            <a:off x="2389387" y="939968"/>
            <a:ext cx="4240358" cy="2256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2" name="TextBox 31"/>
          <p:cNvSpPr txBox="1"/>
          <p:nvPr/>
        </p:nvSpPr>
        <p:spPr>
          <a:xfrm>
            <a:off x="751906" y="3308413"/>
            <a:ext cx="8000332" cy="1077218"/>
          </a:xfrm>
          <a:prstGeom prst="rect">
            <a:avLst/>
          </a:prstGeom>
          <a:noFill/>
        </p:spPr>
        <p:txBody>
          <a:bodyPr wrap="square" rtlCol="0">
            <a:spAutoFit/>
          </a:bodyPr>
          <a:lstStyle/>
          <a:p>
            <a:pPr algn="ctr"/>
            <a:r>
              <a:rPr lang="en-US" sz="3200" b="1" dirty="0" smtClean="0">
                <a:latin typeface="Arial Rounded MT Bold"/>
                <a:cs typeface="Arial Rounded MT Bold"/>
              </a:rPr>
              <a:t>Excellence in Children’s Early Language and Literacy </a:t>
            </a:r>
            <a:endParaRPr lang="en-US" sz="3200" b="1" dirty="0">
              <a:latin typeface="Arial Rounded MT Bold"/>
              <a:cs typeface="Arial Rounded MT Bold"/>
            </a:endParaRPr>
          </a:p>
        </p:txBody>
      </p:sp>
      <p:pic>
        <p:nvPicPr>
          <p:cNvPr id="1026" name="Picture 2" descr="Photo: Why Quality? A child's experiences during the early years has the potential to impact the trajectory of his or her life making the quality of preschool and child care settings extremely important.  More on Why &quot;Q&quot; matters: http://bit.ly/1vmuL0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2760" y="4525001"/>
            <a:ext cx="2669478" cy="17796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fbcdn-sphotos-d-a.akamaihd.net/hphotos-ak-xap1/t31.0-8/s960x960/10542407_344703939012571_935294249750275855_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0857" y="4450246"/>
            <a:ext cx="2209800" cy="2286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familieslearning.org/public/uploads/editor/images/Gty11166164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805" y="4461362"/>
            <a:ext cx="2741208" cy="1827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3408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 Box 12"/>
          <p:cNvSpPr txBox="1">
            <a:spLocks noChangeArrowheads="1"/>
          </p:cNvSpPr>
          <p:nvPr/>
        </p:nvSpPr>
        <p:spPr bwMode="auto">
          <a:xfrm>
            <a:off x="685800" y="457200"/>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pic>
        <p:nvPicPr>
          <p:cNvPr id="3" name="Picture 2"/>
          <p:cNvPicPr>
            <a:picLocks noChangeAspect="1"/>
          </p:cNvPicPr>
          <p:nvPr/>
        </p:nvPicPr>
        <p:blipFill>
          <a:blip r:embed="rId3"/>
          <a:stretch>
            <a:fillRect/>
          </a:stretch>
        </p:blipFill>
        <p:spPr>
          <a:xfrm>
            <a:off x="313394" y="240606"/>
            <a:ext cx="3790255" cy="2500559"/>
          </a:xfrm>
          <a:prstGeom prst="rect">
            <a:avLst/>
          </a:prstGeom>
          <a:ln w="63500" cap="sq">
            <a:solidFill>
              <a:schemeClr val="accent2"/>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4"/>
          <a:srcRect t="21914" r="2809" b="18155"/>
          <a:stretch/>
        </p:blipFill>
        <p:spPr>
          <a:xfrm>
            <a:off x="313394" y="4220428"/>
            <a:ext cx="4972050" cy="2038504"/>
          </a:xfrm>
          <a:prstGeom prst="rect">
            <a:avLst/>
          </a:prstGeom>
          <a:ln w="63500" cap="sq">
            <a:solidFill>
              <a:srgbClr val="B42A7C"/>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stretch>
            <a:fillRect/>
          </a:stretch>
        </p:blipFill>
        <p:spPr>
          <a:xfrm>
            <a:off x="5040351" y="240606"/>
            <a:ext cx="3794461" cy="2368522"/>
          </a:xfrm>
          <a:prstGeom prst="rect">
            <a:avLst/>
          </a:prstGeom>
          <a:ln w="63500" cap="sq">
            <a:solidFill>
              <a:srgbClr val="D60000"/>
            </a:solidFill>
            <a:prstDash val="solid"/>
            <a:miter lim="800000"/>
          </a:ln>
          <a:effectLst>
            <a:outerShdw blurRad="50800" dist="38100" dir="2700000" algn="tl" rotWithShape="0">
              <a:srgbClr val="000000">
                <a:alpha val="43000"/>
              </a:srgbClr>
            </a:outerShdw>
          </a:effectLst>
        </p:spPr>
      </p:pic>
      <p:pic>
        <p:nvPicPr>
          <p:cNvPr id="10" name="Picture 6" descr="IMG_3158"/>
          <p:cNvPicPr>
            <a:picLocks noChangeAspect="1" noChangeArrowheads="1"/>
          </p:cNvPicPr>
          <p:nvPr/>
        </p:nvPicPr>
        <p:blipFill>
          <a:blip r:embed="rId6">
            <a:extLst>
              <a:ext uri="{28A0092B-C50C-407E-A947-70E740481C1C}">
                <a14:useLocalDpi xmlns:a14="http://schemas.microsoft.com/office/drawing/2010/main" val="0"/>
              </a:ext>
            </a:extLst>
          </a:blip>
          <a:srcRect l="3516" r="20976" b="19844"/>
          <a:stretch>
            <a:fillRect/>
          </a:stretch>
        </p:blipFill>
        <p:spPr bwMode="auto">
          <a:xfrm rot="757337">
            <a:off x="6166589" y="1995792"/>
            <a:ext cx="2482172" cy="1977324"/>
          </a:xfrm>
          <a:prstGeom prst="rect">
            <a:avLst/>
          </a:prstGeom>
          <a:noFill/>
          <a:ln w="635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descr="NoRF April Family Event 2008 076"/>
          <p:cNvPicPr>
            <a:picLocks noChangeAspect="1" noChangeArrowheads="1"/>
          </p:cNvPicPr>
          <p:nvPr/>
        </p:nvPicPr>
        <p:blipFill rotWithShape="1">
          <a:blip r:embed="rId7">
            <a:extLst>
              <a:ext uri="{28A0092B-C50C-407E-A947-70E740481C1C}">
                <a14:useLocalDpi xmlns:a14="http://schemas.microsoft.com/office/drawing/2010/main" val="0"/>
              </a:ext>
            </a:extLst>
          </a:blip>
          <a:srcRect l="26074" t="12965" r="14766" b="13046"/>
          <a:stretch/>
        </p:blipFill>
        <p:spPr bwMode="auto">
          <a:xfrm rot="20151685">
            <a:off x="587003" y="2388739"/>
            <a:ext cx="2363279" cy="2216187"/>
          </a:xfrm>
          <a:prstGeom prst="rect">
            <a:avLst/>
          </a:prstGeom>
          <a:noFill/>
          <a:ln w="6350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78853" name="Picture 6" descr="Tishaan Tyler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3428" y="3888763"/>
            <a:ext cx="3281384" cy="2370169"/>
          </a:xfrm>
          <a:prstGeom prst="rect">
            <a:avLst/>
          </a:prstGeom>
          <a:noFill/>
          <a:ln w="63500">
            <a:solidFill>
              <a:schemeClr val="accent3"/>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2972" y="1757755"/>
            <a:ext cx="2893256" cy="227064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7809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3621" y="-83422"/>
            <a:ext cx="7772400" cy="1104900"/>
          </a:xfrm>
        </p:spPr>
        <p:txBody>
          <a:bodyPr/>
          <a:lstStyle/>
          <a:p>
            <a:r>
              <a:rPr lang="en-US" b="1" dirty="0" smtClean="0">
                <a:solidFill>
                  <a:srgbClr val="000000"/>
                </a:solidFill>
                <a:latin typeface="Arial Rounded MT Bold"/>
                <a:cs typeface="Arial Rounded MT Bold"/>
              </a:rPr>
              <a:t>Funders and Partners </a:t>
            </a:r>
            <a:endParaRPr lang="en-US" b="1" dirty="0">
              <a:solidFill>
                <a:srgbClr val="000000"/>
              </a:solidFill>
              <a:latin typeface="Arial Rounded MT Bold"/>
              <a:cs typeface="Arial Rounded MT Bold"/>
            </a:endParaRPr>
          </a:p>
        </p:txBody>
      </p:sp>
      <p:pic>
        <p:nvPicPr>
          <p:cNvPr id="4" name="Picture 3" descr="Screen Shot 2014-05-29 at 2.53.21 PM.png"/>
          <p:cNvPicPr>
            <a:picLocks noChangeAspect="1"/>
          </p:cNvPicPr>
          <p:nvPr/>
        </p:nvPicPr>
        <p:blipFill rotWithShape="1">
          <a:blip r:embed="rId2">
            <a:extLst>
              <a:ext uri="{28A0092B-C50C-407E-A947-70E740481C1C}">
                <a14:useLocalDpi xmlns:a14="http://schemas.microsoft.com/office/drawing/2010/main" val="0"/>
              </a:ext>
            </a:extLst>
          </a:blip>
          <a:srcRect r="59944"/>
          <a:stretch/>
        </p:blipFill>
        <p:spPr>
          <a:xfrm>
            <a:off x="259142" y="223722"/>
            <a:ext cx="1612266" cy="858130"/>
          </a:xfrm>
          <a:prstGeom prst="rect">
            <a:avLst/>
          </a:prstGeom>
          <a:ln w="28575" cmpd="sng">
            <a:noFill/>
          </a:ln>
        </p:spPr>
      </p:pic>
      <p:pic>
        <p:nvPicPr>
          <p:cNvPr id="5" name="Picture 4" descr="Screen Shot 2014-05-29 at 2.53.21 PM.png"/>
          <p:cNvPicPr>
            <a:picLocks noChangeAspect="1"/>
          </p:cNvPicPr>
          <p:nvPr/>
        </p:nvPicPr>
        <p:blipFill rotWithShape="1">
          <a:blip r:embed="rId2">
            <a:extLst>
              <a:ext uri="{28A0092B-C50C-407E-A947-70E740481C1C}">
                <a14:useLocalDpi xmlns:a14="http://schemas.microsoft.com/office/drawing/2010/main" val="0"/>
              </a:ext>
            </a:extLst>
          </a:blip>
          <a:srcRect r="59944"/>
          <a:stretch/>
        </p:blipFill>
        <p:spPr>
          <a:xfrm>
            <a:off x="7318541" y="250673"/>
            <a:ext cx="1552227" cy="826175"/>
          </a:xfrm>
          <a:prstGeom prst="rect">
            <a:avLst/>
          </a:prstGeom>
          <a:ln w="28575" cmpd="sng">
            <a:noFill/>
          </a:ln>
        </p:spPr>
      </p:pic>
      <p:pic>
        <p:nvPicPr>
          <p:cNvPr id="9" name="Picture 8" descr="Screen Shot 2014-05-29 at 3.37.41 PM.png"/>
          <p:cNvPicPr/>
          <p:nvPr/>
        </p:nvPicPr>
        <p:blipFill rotWithShape="1">
          <a:blip r:embed="rId3">
            <a:extLst>
              <a:ext uri="{28A0092B-C50C-407E-A947-70E740481C1C}">
                <a14:useLocalDpi xmlns:a14="http://schemas.microsoft.com/office/drawing/2010/main" val="0"/>
              </a:ext>
            </a:extLst>
          </a:blip>
          <a:srcRect l="64583" r="3045" b="20415"/>
          <a:stretch/>
        </p:blipFill>
        <p:spPr bwMode="auto">
          <a:xfrm>
            <a:off x="273233" y="1469559"/>
            <a:ext cx="3235668" cy="2940909"/>
          </a:xfrm>
          <a:prstGeom prst="rect">
            <a:avLst/>
          </a:prstGeom>
          <a:ln>
            <a:noFill/>
          </a:ln>
          <a:extLst>
            <a:ext uri="{53640926-AAD7-44D8-BBD7-CCE9431645EC}">
              <a14:shadowObscured xmlns:a14="http://schemas.microsoft.com/office/drawing/2010/main"/>
            </a:ext>
          </a:extLst>
        </p:spPr>
      </p:pic>
      <p:pic>
        <p:nvPicPr>
          <p:cNvPr id="10" name="Picture 9" descr="Petersburg City Public Schools | LinkedIn"/>
          <p:cNvPicPr/>
          <p:nvPr/>
        </p:nvPicPr>
        <p:blipFill>
          <a:blip r:embed="rId4">
            <a:extLst>
              <a:ext uri="{28A0092B-C50C-407E-A947-70E740481C1C}">
                <a14:useLocalDpi xmlns:a14="http://schemas.microsoft.com/office/drawing/2010/main" val="0"/>
              </a:ext>
            </a:extLst>
          </a:blip>
          <a:srcRect/>
          <a:stretch>
            <a:fillRect/>
          </a:stretch>
        </p:blipFill>
        <p:spPr bwMode="auto">
          <a:xfrm>
            <a:off x="1970410" y="4673562"/>
            <a:ext cx="1606893" cy="1545233"/>
          </a:xfrm>
          <a:prstGeom prst="rect">
            <a:avLst/>
          </a:prstGeom>
          <a:noFill/>
          <a:ln>
            <a:noFill/>
          </a:ln>
        </p:spPr>
      </p:pic>
      <p:pic>
        <p:nvPicPr>
          <p:cNvPr id="11" name="Picture 10" descr="Northern Virginia Family Service - Nonprofit Organization"/>
          <p:cNvPicPr/>
          <p:nvPr/>
        </p:nvPicPr>
        <p:blipFill>
          <a:blip r:embed="rId5">
            <a:extLst>
              <a:ext uri="{28A0092B-C50C-407E-A947-70E740481C1C}">
                <a14:useLocalDpi xmlns:a14="http://schemas.microsoft.com/office/drawing/2010/main" val="0"/>
              </a:ext>
            </a:extLst>
          </a:blip>
          <a:srcRect/>
          <a:stretch>
            <a:fillRect/>
          </a:stretch>
        </p:blipFill>
        <p:spPr bwMode="auto">
          <a:xfrm>
            <a:off x="7254099" y="4410468"/>
            <a:ext cx="1333500" cy="1733550"/>
          </a:xfrm>
          <a:prstGeom prst="rect">
            <a:avLst/>
          </a:prstGeom>
          <a:noFill/>
          <a:ln>
            <a:noFill/>
          </a:ln>
        </p:spPr>
      </p:pic>
      <p:pic>
        <p:nvPicPr>
          <p:cNvPr id="12" name="Picture 11" descr="Back Home"/>
          <p:cNvPicPr/>
          <p:nvPr/>
        </p:nvPicPr>
        <p:blipFill>
          <a:blip r:embed="rId6">
            <a:extLst>
              <a:ext uri="{28A0092B-C50C-407E-A947-70E740481C1C}">
                <a14:useLocalDpi xmlns:a14="http://schemas.microsoft.com/office/drawing/2010/main" val="0"/>
              </a:ext>
            </a:extLst>
          </a:blip>
          <a:srcRect/>
          <a:stretch>
            <a:fillRect/>
          </a:stretch>
        </p:blipFill>
        <p:spPr bwMode="auto">
          <a:xfrm>
            <a:off x="5692511" y="3019184"/>
            <a:ext cx="3160240" cy="926256"/>
          </a:xfrm>
          <a:prstGeom prst="rect">
            <a:avLst/>
          </a:prstGeom>
          <a:noFill/>
          <a:ln>
            <a:noFill/>
          </a:ln>
        </p:spPr>
      </p:pic>
      <p:pic>
        <p:nvPicPr>
          <p:cNvPr id="13" name="Picture 12" descr="https://unitedwaycv.org/wp-content/uploads/2017/07/SmartBeginnings-300x108.jpg"/>
          <p:cNvPicPr/>
          <p:nvPr/>
        </p:nvPicPr>
        <p:blipFill>
          <a:blip r:embed="rId7">
            <a:extLst>
              <a:ext uri="{28A0092B-C50C-407E-A947-70E740481C1C}">
                <a14:useLocalDpi xmlns:a14="http://schemas.microsoft.com/office/drawing/2010/main" val="0"/>
              </a:ext>
            </a:extLst>
          </a:blip>
          <a:srcRect/>
          <a:stretch>
            <a:fillRect/>
          </a:stretch>
        </p:blipFill>
        <p:spPr bwMode="auto">
          <a:xfrm>
            <a:off x="3756299" y="5190095"/>
            <a:ext cx="2857500" cy="1028700"/>
          </a:xfrm>
          <a:prstGeom prst="rect">
            <a:avLst/>
          </a:prstGeom>
          <a:noFill/>
          <a:ln>
            <a:noFill/>
          </a:ln>
        </p:spPr>
      </p:pic>
      <p:pic>
        <p:nvPicPr>
          <p:cNvPr id="14" name="Picture 13" descr="24/7 Dads | The Fatherhood Program at CDR"/>
          <p:cNvPicPr/>
          <p:nvPr/>
        </p:nvPicPr>
        <p:blipFill>
          <a:blip r:embed="rId8">
            <a:extLst>
              <a:ext uri="{28A0092B-C50C-407E-A947-70E740481C1C}">
                <a14:useLocalDpi xmlns:a14="http://schemas.microsoft.com/office/drawing/2010/main" val="0"/>
              </a:ext>
            </a:extLst>
          </a:blip>
          <a:srcRect/>
          <a:stretch>
            <a:fillRect/>
          </a:stretch>
        </p:blipFill>
        <p:spPr bwMode="auto">
          <a:xfrm>
            <a:off x="6247817" y="1785178"/>
            <a:ext cx="2469363" cy="1003471"/>
          </a:xfrm>
          <a:prstGeom prst="rect">
            <a:avLst/>
          </a:prstGeom>
          <a:noFill/>
          <a:ln>
            <a:noFill/>
          </a:ln>
        </p:spPr>
      </p:pic>
      <p:pic>
        <p:nvPicPr>
          <p:cNvPr id="15" name="Picture 14" descr="Dollar General to Open More Stores, Self-Distribute Fresh Food ..."/>
          <p:cNvPicPr/>
          <p:nvPr/>
        </p:nvPicPr>
        <p:blipFill rotWithShape="1">
          <a:blip r:embed="rId9">
            <a:extLst>
              <a:ext uri="{28A0092B-C50C-407E-A947-70E740481C1C}">
                <a14:useLocalDpi xmlns:a14="http://schemas.microsoft.com/office/drawing/2010/main" val="0"/>
              </a:ext>
            </a:extLst>
          </a:blip>
          <a:srcRect t="19071" b="18135"/>
          <a:stretch/>
        </p:blipFill>
        <p:spPr bwMode="auto">
          <a:xfrm>
            <a:off x="5502956" y="4175975"/>
            <a:ext cx="1590519" cy="761658"/>
          </a:xfrm>
          <a:prstGeom prst="rect">
            <a:avLst/>
          </a:prstGeom>
          <a:noFill/>
          <a:ln>
            <a:noFill/>
          </a:ln>
          <a:extLst>
            <a:ext uri="{53640926-AAD7-44D8-BBD7-CCE9431645EC}">
              <a14:shadowObscured xmlns:a14="http://schemas.microsoft.com/office/drawing/2010/main"/>
            </a:ext>
          </a:extLst>
        </p:spPr>
      </p:pic>
      <p:pic>
        <p:nvPicPr>
          <p:cNvPr id="16" name="Picture 15" descr="Schools |"/>
          <p:cNvPicPr/>
          <p:nvPr/>
        </p:nvPicPr>
        <p:blipFill>
          <a:blip r:embed="rId10">
            <a:extLst>
              <a:ext uri="{28A0092B-C50C-407E-A947-70E740481C1C}">
                <a14:useLocalDpi xmlns:a14="http://schemas.microsoft.com/office/drawing/2010/main" val="0"/>
              </a:ext>
            </a:extLst>
          </a:blip>
          <a:srcRect/>
          <a:stretch>
            <a:fillRect/>
          </a:stretch>
        </p:blipFill>
        <p:spPr bwMode="auto">
          <a:xfrm>
            <a:off x="556054" y="4592878"/>
            <a:ext cx="1315353" cy="1625917"/>
          </a:xfrm>
          <a:prstGeom prst="rect">
            <a:avLst/>
          </a:prstGeom>
          <a:noFill/>
          <a:ln>
            <a:noFill/>
          </a:ln>
        </p:spPr>
      </p:pic>
      <p:pic>
        <p:nvPicPr>
          <p:cNvPr id="17" name="Picture 16" descr="City of Richmond VA Logo - LogoDix"/>
          <p:cNvPicPr/>
          <p:nvPr/>
        </p:nvPicPr>
        <p:blipFill>
          <a:blip r:embed="rId11">
            <a:extLst>
              <a:ext uri="{28A0092B-C50C-407E-A947-70E740481C1C}">
                <a14:useLocalDpi xmlns:a14="http://schemas.microsoft.com/office/drawing/2010/main" val="0"/>
              </a:ext>
            </a:extLst>
          </a:blip>
          <a:srcRect/>
          <a:stretch>
            <a:fillRect/>
          </a:stretch>
        </p:blipFill>
        <p:spPr bwMode="auto">
          <a:xfrm>
            <a:off x="3632156" y="3451670"/>
            <a:ext cx="1580596" cy="1307105"/>
          </a:xfrm>
          <a:prstGeom prst="rect">
            <a:avLst/>
          </a:prstGeom>
          <a:noFill/>
          <a:ln>
            <a:noFill/>
          </a:ln>
        </p:spPr>
      </p:pic>
      <p:pic>
        <p:nvPicPr>
          <p:cNvPr id="1026" name="Picture 2" descr="File:Seal of Virginia.svg - Wikimedia Commo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76675" y="1654442"/>
            <a:ext cx="1532766" cy="1532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4965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chemeClr val="tx1"/>
                </a:solidFill>
                <a:latin typeface="Arial Rounded MT Bold" panose="020F0704030504030204" pitchFamily="34" charset="0"/>
              </a:rPr>
              <a:t>Mission Statement </a:t>
            </a:r>
            <a:endParaRPr lang="en-US" b="1" dirty="0">
              <a:solidFill>
                <a:schemeClr val="tx1"/>
              </a:solidFill>
              <a:latin typeface="Arial Rounded MT Bold" panose="020F0704030504030204" pitchFamily="34" charset="0"/>
            </a:endParaRPr>
          </a:p>
        </p:txBody>
      </p:sp>
      <p:sp>
        <p:nvSpPr>
          <p:cNvPr id="12" name="Content Placeholder 11"/>
          <p:cNvSpPr>
            <a:spLocks noGrp="1"/>
          </p:cNvSpPr>
          <p:nvPr>
            <p:ph sz="quarter" idx="4294967295"/>
          </p:nvPr>
        </p:nvSpPr>
        <p:spPr>
          <a:xfrm>
            <a:off x="903249" y="1339670"/>
            <a:ext cx="7426711" cy="3576500"/>
          </a:xfrm>
        </p:spPr>
        <p:txBody>
          <a:bodyPr>
            <a:normAutofit fontScale="85000" lnSpcReduction="10000"/>
          </a:bodyPr>
          <a:lstStyle/>
          <a:p>
            <a:pPr marL="0" indent="0">
              <a:buNone/>
            </a:pPr>
            <a:endParaRPr lang="en-US" dirty="0" smtClean="0">
              <a:latin typeface="Arial Rounded MT Bold"/>
              <a:cs typeface="Arial Rounded MT Bold"/>
            </a:endParaRPr>
          </a:p>
          <a:p>
            <a:pPr marL="0" indent="0" algn="ctr">
              <a:buNone/>
            </a:pPr>
            <a:r>
              <a:rPr lang="en-US" sz="3200" dirty="0" smtClean="0">
                <a:latin typeface="Arial Rounded MT Bold"/>
                <a:cs typeface="Arial Rounded MT Bold"/>
              </a:rPr>
              <a:t>ExCELL brings together </a:t>
            </a:r>
            <a:r>
              <a:rPr lang="en-US" sz="3200" dirty="0" smtClean="0">
                <a:solidFill>
                  <a:schemeClr val="accent2"/>
                </a:solidFill>
                <a:latin typeface="Arial Rounded MT Bold"/>
                <a:cs typeface="Arial Rounded MT Bold"/>
              </a:rPr>
              <a:t>families</a:t>
            </a:r>
            <a:r>
              <a:rPr lang="en-US" sz="3200" dirty="0" smtClean="0">
                <a:latin typeface="Arial Rounded MT Bold"/>
                <a:cs typeface="Arial Rounded MT Bold"/>
              </a:rPr>
              <a:t>, </a:t>
            </a:r>
            <a:r>
              <a:rPr lang="en-US" sz="3200" dirty="0" smtClean="0">
                <a:solidFill>
                  <a:srgbClr val="FFD10B"/>
                </a:solidFill>
                <a:latin typeface="Arial Rounded MT Bold"/>
                <a:cs typeface="Arial Rounded MT Bold"/>
              </a:rPr>
              <a:t>communities</a:t>
            </a:r>
            <a:r>
              <a:rPr lang="en-US" sz="3200" dirty="0" smtClean="0">
                <a:latin typeface="Arial Rounded MT Bold"/>
                <a:cs typeface="Arial Rounded MT Bold"/>
              </a:rPr>
              <a:t>, and </a:t>
            </a:r>
            <a:r>
              <a:rPr lang="en-US" sz="3200" dirty="0" smtClean="0">
                <a:solidFill>
                  <a:schemeClr val="accent3"/>
                </a:solidFill>
                <a:latin typeface="Arial Rounded MT Bold"/>
                <a:cs typeface="Arial Rounded MT Bold"/>
              </a:rPr>
              <a:t>early childhood educators</a:t>
            </a:r>
            <a:r>
              <a:rPr lang="en-US" sz="3200" dirty="0" smtClean="0">
                <a:latin typeface="Arial Rounded MT Bold"/>
                <a:cs typeface="Arial Rounded MT Bold"/>
              </a:rPr>
              <a:t> to ensure that children receive </a:t>
            </a:r>
            <a:r>
              <a:rPr lang="en-US" sz="3200" u="sng" dirty="0" smtClean="0">
                <a:latin typeface="Arial Rounded MT Bold"/>
                <a:cs typeface="Arial Rounded MT Bold"/>
              </a:rPr>
              <a:t>enriched</a:t>
            </a:r>
            <a:r>
              <a:rPr lang="en-US" sz="3200" dirty="0" smtClean="0">
                <a:latin typeface="Arial Rounded MT Bold"/>
                <a:cs typeface="Arial Rounded MT Bold"/>
              </a:rPr>
              <a:t> and </a:t>
            </a:r>
            <a:r>
              <a:rPr lang="en-US" sz="3200" u="sng" dirty="0" smtClean="0">
                <a:latin typeface="Arial Rounded MT Bold"/>
                <a:cs typeface="Arial Rounded MT Bold"/>
              </a:rPr>
              <a:t>coordinated</a:t>
            </a:r>
            <a:r>
              <a:rPr lang="en-US" sz="3200" dirty="0" smtClean="0">
                <a:latin typeface="Arial Rounded MT Bold"/>
                <a:cs typeface="Arial Rounded MT Bold"/>
              </a:rPr>
              <a:t> learning opportunities to support the development of the early </a:t>
            </a:r>
            <a:r>
              <a:rPr lang="en-US" sz="3200" dirty="0" smtClean="0">
                <a:solidFill>
                  <a:schemeClr val="accent4"/>
                </a:solidFill>
                <a:latin typeface="Arial Rounded MT Bold"/>
                <a:cs typeface="Arial Rounded MT Bold"/>
              </a:rPr>
              <a:t>language and literacy skills </a:t>
            </a:r>
            <a:r>
              <a:rPr lang="en-US" sz="3200" dirty="0" smtClean="0">
                <a:latin typeface="Arial Rounded MT Bold"/>
                <a:cs typeface="Arial Rounded MT Bold"/>
              </a:rPr>
              <a:t>that are predictive of reading success. </a:t>
            </a:r>
            <a:endParaRPr lang="en-US" sz="3200" dirty="0">
              <a:latin typeface="Arial Rounded MT Bold"/>
              <a:cs typeface="Arial Rounded MT Bold"/>
            </a:endParaRPr>
          </a:p>
          <a:p>
            <a:pPr marL="0" indent="0">
              <a:buNone/>
            </a:pPr>
            <a:r>
              <a:rPr lang="en-US" sz="3200" dirty="0" smtClean="0">
                <a:latin typeface="Arial Rounded MT Bold"/>
                <a:cs typeface="Arial Rounded MT Bold"/>
              </a:rPr>
              <a:t> </a:t>
            </a:r>
            <a:endParaRPr lang="en-US" sz="3200" dirty="0">
              <a:latin typeface="Arial Rounded MT Bold"/>
              <a:cs typeface="Arial Rounded MT Bold"/>
            </a:endParaRPr>
          </a:p>
        </p:txBody>
      </p:sp>
      <p:pic>
        <p:nvPicPr>
          <p:cNvPr id="8" name="Picture 7" descr="Screen Shot 2014-05-29 at 2.53.21 PM.png"/>
          <p:cNvPicPr>
            <a:picLocks noChangeAspect="1"/>
          </p:cNvPicPr>
          <p:nvPr/>
        </p:nvPicPr>
        <p:blipFill rotWithShape="1">
          <a:blip r:embed="rId2">
            <a:extLst>
              <a:ext uri="{28A0092B-C50C-407E-A947-70E740481C1C}">
                <a14:useLocalDpi xmlns:a14="http://schemas.microsoft.com/office/drawing/2010/main" val="0"/>
              </a:ext>
            </a:extLst>
          </a:blip>
          <a:srcRect r="59944"/>
          <a:stretch/>
        </p:blipFill>
        <p:spPr>
          <a:xfrm>
            <a:off x="434896" y="228600"/>
            <a:ext cx="1754983" cy="934091"/>
          </a:xfrm>
          <a:prstGeom prst="rect">
            <a:avLst/>
          </a:prstGeom>
          <a:ln w="28575" cmpd="sng">
            <a:noFill/>
          </a:ln>
        </p:spPr>
      </p:pic>
      <p:pic>
        <p:nvPicPr>
          <p:cNvPr id="9" name="Picture 8" descr="Screen Shot 2014-05-29 at 2.53.21 PM.png"/>
          <p:cNvPicPr>
            <a:picLocks noChangeAspect="1"/>
          </p:cNvPicPr>
          <p:nvPr/>
        </p:nvPicPr>
        <p:blipFill rotWithShape="1">
          <a:blip r:embed="rId2">
            <a:extLst>
              <a:ext uri="{28A0092B-C50C-407E-A947-70E740481C1C}">
                <a14:useLocalDpi xmlns:a14="http://schemas.microsoft.com/office/drawing/2010/main" val="0"/>
              </a:ext>
            </a:extLst>
          </a:blip>
          <a:srcRect r="59944"/>
          <a:stretch/>
        </p:blipFill>
        <p:spPr>
          <a:xfrm>
            <a:off x="6898886" y="228599"/>
            <a:ext cx="1754983" cy="934091"/>
          </a:xfrm>
          <a:prstGeom prst="rect">
            <a:avLst/>
          </a:prstGeom>
          <a:ln w="28575" cmpd="sng">
            <a:noFill/>
          </a:ln>
        </p:spPr>
      </p:pic>
      <p:pic>
        <p:nvPicPr>
          <p:cNvPr id="10" name="Picture 5" descr="DSC007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014" y="4574660"/>
            <a:ext cx="2988527" cy="1711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11" name="Content Placeholder 8" descr="553821_246062478876718_1671131838_n.jpg"/>
          <p:cNvPicPr>
            <a:picLocks noChangeAspect="1"/>
          </p:cNvPicPr>
          <p:nvPr/>
        </p:nvPicPr>
        <p:blipFill rotWithShape="1">
          <a:blip r:embed="rId4">
            <a:extLst>
              <a:ext uri="{28A0092B-C50C-407E-A947-70E740481C1C}">
                <a14:useLocalDpi xmlns:a14="http://schemas.microsoft.com/office/drawing/2010/main" val="0"/>
              </a:ext>
            </a:extLst>
          </a:blip>
          <a:srcRect l="10015" t="-2459" r="9490" b="-464"/>
          <a:stretch/>
        </p:blipFill>
        <p:spPr>
          <a:xfrm>
            <a:off x="5613114" y="4608113"/>
            <a:ext cx="3022320" cy="16726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102533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algn="ctr"/>
            <a:r>
              <a:rPr lang="en-US" b="1" dirty="0">
                <a:solidFill>
                  <a:schemeClr val="tx1"/>
                </a:solidFill>
                <a:latin typeface="Arial Rounded MT Bold" pitchFamily="34" charset="0"/>
                <a:ea typeface="ＭＳ Ｐゴシック" charset="0"/>
              </a:rPr>
              <a:t>State </a:t>
            </a:r>
            <a:r>
              <a:rPr lang="en-US" b="1" dirty="0" smtClean="0">
                <a:solidFill>
                  <a:schemeClr val="tx1"/>
                </a:solidFill>
                <a:latin typeface="Arial Rounded MT Bold" pitchFamily="34" charset="0"/>
                <a:ea typeface="ＭＳ Ｐゴシック" charset="0"/>
              </a:rPr>
              <a:t>Level</a:t>
            </a:r>
            <a:endParaRPr lang="en-US" b="1" dirty="0">
              <a:solidFill>
                <a:schemeClr val="tx1"/>
              </a:solidFill>
              <a:latin typeface="Arial Rounded MT Bold" pitchFamily="34" charset="0"/>
              <a:ea typeface="ＭＳ Ｐゴシック" charset="0"/>
            </a:endParaRPr>
          </a:p>
        </p:txBody>
      </p:sp>
      <p:sp>
        <p:nvSpPr>
          <p:cNvPr id="41986" name="Content Placeholder 2"/>
          <p:cNvSpPr>
            <a:spLocks noGrp="1"/>
          </p:cNvSpPr>
          <p:nvPr>
            <p:ph sz="half" idx="2"/>
          </p:nvPr>
        </p:nvSpPr>
        <p:spPr>
          <a:xfrm>
            <a:off x="301752" y="2304117"/>
            <a:ext cx="4041648" cy="3989457"/>
          </a:xfrm>
        </p:spPr>
        <p:txBody>
          <a:bodyPr>
            <a:noAutofit/>
          </a:bodyPr>
          <a:lstStyle/>
          <a:p>
            <a:r>
              <a:rPr lang="en-US" sz="1800" dirty="0" smtClean="0">
                <a:latin typeface="Arial Rounded MT Bold" pitchFamily="34" charset="0"/>
                <a:ea typeface="ＭＳ Ｐゴシック" charset="0"/>
              </a:rPr>
              <a:t>Eastern </a:t>
            </a:r>
            <a:r>
              <a:rPr lang="en-US" sz="1800" dirty="0" smtClean="0">
                <a:latin typeface="Arial Rounded MT Bold" pitchFamily="34" charset="0"/>
                <a:ea typeface="ＭＳ Ｐゴシック" charset="0"/>
              </a:rPr>
              <a:t>Region </a:t>
            </a:r>
            <a:r>
              <a:rPr lang="en-US" sz="1800" smtClean="0">
                <a:latin typeface="Arial Rounded MT Bold" pitchFamily="34" charset="0"/>
                <a:ea typeface="ＭＳ Ｐゴシック" charset="0"/>
              </a:rPr>
              <a:t>– VPI/Head Start</a:t>
            </a:r>
            <a:endParaRPr lang="en-US" sz="1800" dirty="0" smtClean="0">
              <a:latin typeface="Arial Rounded MT Bold" pitchFamily="34" charset="0"/>
              <a:ea typeface="ＭＳ Ｐゴシック" charset="0"/>
            </a:endParaRPr>
          </a:p>
          <a:p>
            <a:pPr lvl="1"/>
            <a:r>
              <a:rPr lang="en-US" sz="1800" dirty="0" smtClean="0">
                <a:latin typeface="Arial Rounded MT Bold" pitchFamily="34" charset="0"/>
                <a:ea typeface="ＭＳ Ｐゴシック" charset="0"/>
              </a:rPr>
              <a:t>Petersburg </a:t>
            </a:r>
          </a:p>
          <a:p>
            <a:pPr lvl="1"/>
            <a:r>
              <a:rPr lang="en-US" sz="1800" dirty="0" smtClean="0">
                <a:latin typeface="Arial Rounded MT Bold" pitchFamily="34" charset="0"/>
                <a:ea typeface="ＭＳ Ｐゴシック" charset="0"/>
              </a:rPr>
              <a:t>Hopewell</a:t>
            </a:r>
          </a:p>
          <a:p>
            <a:pPr lvl="1"/>
            <a:r>
              <a:rPr lang="en-US" sz="1800" dirty="0" smtClean="0">
                <a:latin typeface="Arial Rounded MT Bold" pitchFamily="34" charset="0"/>
                <a:ea typeface="ＭＳ Ｐゴシック" charset="0"/>
              </a:rPr>
              <a:t>Williamsburg</a:t>
            </a:r>
            <a:endParaRPr lang="en-US" sz="1800" dirty="0" smtClean="0">
              <a:latin typeface="Arial Rounded MT Bold" pitchFamily="34" charset="0"/>
              <a:ea typeface="ＭＳ Ｐゴシック" charset="0"/>
            </a:endParaRPr>
          </a:p>
          <a:p>
            <a:r>
              <a:rPr lang="en-US" sz="1800" dirty="0" smtClean="0">
                <a:latin typeface="Arial Rounded MT Bold" pitchFamily="34" charset="0"/>
                <a:ea typeface="ＭＳ Ｐゴシック" charset="0"/>
              </a:rPr>
              <a:t>Northern Virginia </a:t>
            </a:r>
            <a:r>
              <a:rPr lang="en-US" sz="1800" dirty="0" smtClean="0">
                <a:latin typeface="Arial Rounded MT Bold" pitchFamily="34" charset="0"/>
                <a:ea typeface="ＭＳ Ｐゴシック" charset="0"/>
              </a:rPr>
              <a:t>– NVFS Head Start</a:t>
            </a:r>
            <a:endParaRPr lang="en-US" sz="1800" dirty="0" smtClean="0">
              <a:latin typeface="Arial Rounded MT Bold" pitchFamily="34" charset="0"/>
              <a:ea typeface="ＭＳ Ｐゴシック" charset="0"/>
            </a:endParaRPr>
          </a:p>
          <a:p>
            <a:pPr lvl="1"/>
            <a:r>
              <a:rPr lang="en-US" sz="1800" dirty="0" smtClean="0">
                <a:latin typeface="Arial Rounded MT Bold" pitchFamily="34" charset="0"/>
                <a:ea typeface="ＭＳ Ｐゴシック" charset="0"/>
              </a:rPr>
              <a:t>Arlington, Manassas, Oakton, Woodbridge, </a:t>
            </a:r>
            <a:r>
              <a:rPr lang="en-US" sz="1800" dirty="0" smtClean="0">
                <a:latin typeface="Arial Rounded MT Bold" pitchFamily="34" charset="0"/>
                <a:ea typeface="ＭＳ Ｐゴシック" charset="0"/>
              </a:rPr>
              <a:t>Loudoun</a:t>
            </a:r>
            <a:endParaRPr lang="en-US" sz="1800" dirty="0" smtClean="0">
              <a:solidFill>
                <a:schemeClr val="tx2"/>
              </a:solidFill>
              <a:latin typeface="Arial Rounded MT Bold" pitchFamily="34" charset="0"/>
              <a:ea typeface="ＭＳ Ｐゴシック" charset="0"/>
            </a:endParaRPr>
          </a:p>
          <a:p>
            <a:r>
              <a:rPr lang="en-US" sz="1800" dirty="0" smtClean="0">
                <a:latin typeface="Arial Rounded MT Bold" pitchFamily="34" charset="0"/>
                <a:ea typeface="ＭＳ Ｐゴシック" charset="0"/>
              </a:rPr>
              <a:t>Central </a:t>
            </a:r>
            <a:r>
              <a:rPr lang="en-US" sz="1800" dirty="0" smtClean="0">
                <a:latin typeface="Arial Rounded MT Bold" pitchFamily="34" charset="0"/>
                <a:ea typeface="ＭＳ Ｐゴシック" charset="0"/>
              </a:rPr>
              <a:t>Region – VPI/Head Start</a:t>
            </a:r>
            <a:endParaRPr lang="en-US" sz="1800" dirty="0" smtClean="0">
              <a:latin typeface="Arial Rounded MT Bold" pitchFamily="34" charset="0"/>
              <a:ea typeface="ＭＳ Ｐゴシック" charset="0"/>
            </a:endParaRPr>
          </a:p>
          <a:p>
            <a:pPr lvl="1"/>
            <a:r>
              <a:rPr lang="en-US" sz="1800" dirty="0" smtClean="0">
                <a:latin typeface="Arial Rounded MT Bold" pitchFamily="34" charset="0"/>
                <a:ea typeface="ＭＳ Ｐゴシック" charset="0"/>
              </a:rPr>
              <a:t>Lynchburg City</a:t>
            </a:r>
          </a:p>
          <a:p>
            <a:pPr lvl="1"/>
            <a:r>
              <a:rPr lang="en-US" sz="1800" dirty="0" smtClean="0">
                <a:latin typeface="Arial Rounded MT Bold" pitchFamily="34" charset="0"/>
                <a:ea typeface="ＭＳ Ｐゴシック" charset="0"/>
              </a:rPr>
              <a:t>Campbell County</a:t>
            </a:r>
          </a:p>
          <a:p>
            <a:pPr lvl="1"/>
            <a:r>
              <a:rPr lang="en-US" sz="1800" dirty="0" smtClean="0">
                <a:latin typeface="Arial Rounded MT Bold" pitchFamily="34" charset="0"/>
                <a:ea typeface="ＭＳ Ｐゴシック" charset="0"/>
              </a:rPr>
              <a:t>Amherst County</a:t>
            </a:r>
            <a:endParaRPr lang="en-US" sz="1800" dirty="0" smtClean="0">
              <a:latin typeface="Arial Rounded MT Bold" pitchFamily="34" charset="0"/>
              <a:ea typeface="ＭＳ Ｐゴシック" charset="0"/>
            </a:endParaRPr>
          </a:p>
          <a:p>
            <a:pPr lvl="1"/>
            <a:r>
              <a:rPr lang="en-US" sz="1800" dirty="0" smtClean="0">
                <a:latin typeface="Arial Rounded MT Bold" pitchFamily="34" charset="0"/>
                <a:ea typeface="ＭＳ Ｐゴシック" charset="0"/>
              </a:rPr>
              <a:t>Bedford </a:t>
            </a:r>
            <a:r>
              <a:rPr lang="en-US" sz="1800" dirty="0" smtClean="0">
                <a:latin typeface="Arial Rounded MT Bold" pitchFamily="34" charset="0"/>
                <a:ea typeface="ＭＳ Ｐゴシック" charset="0"/>
              </a:rPr>
              <a:t>County</a:t>
            </a:r>
            <a:endParaRPr lang="en-US" sz="1800" dirty="0" smtClean="0">
              <a:latin typeface="Arial Rounded MT Bold" pitchFamily="34" charset="0"/>
              <a:ea typeface="ＭＳ Ｐゴシック" charset="0"/>
            </a:endParaRPr>
          </a:p>
        </p:txBody>
      </p:sp>
      <p:sp>
        <p:nvSpPr>
          <p:cNvPr id="4" name="Text Placeholder 3"/>
          <p:cNvSpPr>
            <a:spLocks noGrp="1"/>
          </p:cNvSpPr>
          <p:nvPr>
            <p:ph type="body" sz="quarter" idx="3"/>
          </p:nvPr>
        </p:nvSpPr>
        <p:spPr/>
        <p:txBody>
          <a:bodyPr/>
          <a:lstStyle/>
          <a:p>
            <a:pPr algn="ctr"/>
            <a:r>
              <a:rPr lang="en-US" b="1" dirty="0">
                <a:solidFill>
                  <a:schemeClr val="tx1"/>
                </a:solidFill>
                <a:latin typeface="Arial Rounded MT Bold" pitchFamily="34" charset="0"/>
                <a:ea typeface="ＭＳ Ｐゴシック" charset="0"/>
              </a:rPr>
              <a:t>Local </a:t>
            </a:r>
            <a:r>
              <a:rPr lang="en-US" b="1" dirty="0" smtClean="0">
                <a:solidFill>
                  <a:schemeClr val="tx1"/>
                </a:solidFill>
                <a:latin typeface="Arial Rounded MT Bold" pitchFamily="34" charset="0"/>
                <a:ea typeface="ＭＳ Ｐゴシック" charset="0"/>
              </a:rPr>
              <a:t>Level</a:t>
            </a:r>
            <a:endParaRPr lang="en-US" b="1" dirty="0">
              <a:solidFill>
                <a:schemeClr val="tx1"/>
              </a:solidFill>
              <a:latin typeface="Arial Rounded MT Bold" pitchFamily="34" charset="0"/>
              <a:ea typeface="ＭＳ Ｐゴシック" charset="0"/>
            </a:endParaRPr>
          </a:p>
        </p:txBody>
      </p:sp>
      <p:sp>
        <p:nvSpPr>
          <p:cNvPr id="2" name="Content Placeholder 1"/>
          <p:cNvSpPr>
            <a:spLocks noGrp="1"/>
          </p:cNvSpPr>
          <p:nvPr>
            <p:ph sz="quarter" idx="4"/>
          </p:nvPr>
        </p:nvSpPr>
        <p:spPr/>
        <p:txBody>
          <a:bodyPr>
            <a:normAutofit/>
          </a:bodyPr>
          <a:lstStyle/>
          <a:p>
            <a:r>
              <a:rPr lang="en-US" sz="2200" dirty="0" smtClean="0">
                <a:latin typeface="Arial Rounded MT Bold" pitchFamily="34" charset="0"/>
                <a:ea typeface="ＭＳ Ｐゴシック" charset="0"/>
              </a:rPr>
              <a:t>Richmond City</a:t>
            </a:r>
            <a:endParaRPr lang="en-US" sz="2200" dirty="0">
              <a:latin typeface="Arial Rounded MT Bold" pitchFamily="34" charset="0"/>
              <a:ea typeface="ＭＳ Ｐゴシック" charset="0"/>
            </a:endParaRPr>
          </a:p>
          <a:p>
            <a:pPr lvl="1"/>
            <a:r>
              <a:rPr lang="en-US" sz="2000" dirty="0">
                <a:latin typeface="Arial Rounded MT Bold" pitchFamily="34" charset="0"/>
                <a:ea typeface="ＭＳ Ｐゴシック" charset="0"/>
              </a:rPr>
              <a:t>Richmond Public </a:t>
            </a:r>
            <a:r>
              <a:rPr lang="en-US" sz="2000" dirty="0" smtClean="0">
                <a:latin typeface="Arial Rounded MT Bold" pitchFamily="34" charset="0"/>
                <a:ea typeface="ＭＳ Ｐゴシック" charset="0"/>
              </a:rPr>
              <a:t>Schools </a:t>
            </a:r>
          </a:p>
          <a:p>
            <a:pPr lvl="2"/>
            <a:r>
              <a:rPr lang="en-US" dirty="0" smtClean="0">
                <a:solidFill>
                  <a:schemeClr val="tx2"/>
                </a:solidFill>
                <a:latin typeface="Arial Rounded MT Bold" pitchFamily="34" charset="0"/>
                <a:ea typeface="ＭＳ Ｐゴシック" charset="0"/>
              </a:rPr>
              <a:t>Regional preschool Centers</a:t>
            </a:r>
          </a:p>
          <a:p>
            <a:pPr lvl="2"/>
            <a:r>
              <a:rPr lang="en-US" dirty="0" smtClean="0">
                <a:solidFill>
                  <a:schemeClr val="tx2"/>
                </a:solidFill>
                <a:latin typeface="Arial Rounded MT Bold" pitchFamily="34" charset="0"/>
                <a:ea typeface="ＭＳ Ｐゴシック" charset="0"/>
              </a:rPr>
              <a:t>VPI</a:t>
            </a:r>
            <a:r>
              <a:rPr lang="en-US" dirty="0" smtClean="0">
                <a:solidFill>
                  <a:schemeClr val="tx2"/>
                </a:solidFill>
                <a:latin typeface="Arial Rounded MT Bold" pitchFamily="34" charset="0"/>
                <a:ea typeface="ＭＳ Ｐゴシック" charset="0"/>
              </a:rPr>
              <a:t>/</a:t>
            </a:r>
            <a:r>
              <a:rPr lang="en-US" dirty="0" smtClean="0">
                <a:solidFill>
                  <a:schemeClr val="tx2"/>
                </a:solidFill>
                <a:latin typeface="Arial Rounded MT Bold" pitchFamily="34" charset="0"/>
                <a:ea typeface="ＭＳ Ｐゴシック" charset="0"/>
              </a:rPr>
              <a:t>Head Start</a:t>
            </a:r>
            <a:r>
              <a:rPr lang="en-US" dirty="0" smtClean="0">
                <a:solidFill>
                  <a:schemeClr val="tx2"/>
                </a:solidFill>
                <a:latin typeface="Arial Rounded MT Bold" pitchFamily="34" charset="0"/>
                <a:ea typeface="ＭＳ Ｐゴシック" charset="0"/>
              </a:rPr>
              <a:t>/</a:t>
            </a:r>
            <a:r>
              <a:rPr lang="en-US" dirty="0" smtClean="0">
                <a:solidFill>
                  <a:schemeClr val="tx2"/>
                </a:solidFill>
                <a:latin typeface="Arial Rounded MT Bold" pitchFamily="34" charset="0"/>
                <a:ea typeface="ＭＳ Ｐゴシック" charset="0"/>
              </a:rPr>
              <a:t>ECSE</a:t>
            </a:r>
            <a:endParaRPr lang="en-US" sz="2200" dirty="0" smtClean="0">
              <a:latin typeface="Arial Rounded MT Bold" pitchFamily="34" charset="0"/>
              <a:ea typeface="ＭＳ Ｐゴシック" charset="0"/>
            </a:endParaRPr>
          </a:p>
          <a:p>
            <a:pPr lvl="2"/>
            <a:r>
              <a:rPr lang="en-US" dirty="0" smtClean="0">
                <a:solidFill>
                  <a:schemeClr val="tx2"/>
                </a:solidFill>
                <a:latin typeface="Arial Rounded MT Bold" pitchFamily="34" charset="0"/>
                <a:ea typeface="ＭＳ Ｐゴシック" charset="0"/>
              </a:rPr>
              <a:t>Kindergarten </a:t>
            </a:r>
            <a:r>
              <a:rPr lang="en-US" dirty="0">
                <a:solidFill>
                  <a:schemeClr val="tx2"/>
                </a:solidFill>
                <a:latin typeface="Arial Rounded MT Bold" pitchFamily="34" charset="0"/>
                <a:ea typeface="ＭＳ Ｐゴシック" charset="0"/>
              </a:rPr>
              <a:t>and </a:t>
            </a:r>
            <a:r>
              <a:rPr lang="en-US" dirty="0" smtClean="0">
                <a:solidFill>
                  <a:schemeClr val="tx2"/>
                </a:solidFill>
                <a:latin typeface="Arial Rounded MT Bold" pitchFamily="34" charset="0"/>
                <a:ea typeface="ＭＳ Ｐゴシック" charset="0"/>
              </a:rPr>
              <a:t>First </a:t>
            </a:r>
            <a:r>
              <a:rPr lang="en-US" dirty="0" smtClean="0">
                <a:solidFill>
                  <a:schemeClr val="tx2"/>
                </a:solidFill>
                <a:latin typeface="Arial Rounded MT Bold" pitchFamily="34" charset="0"/>
                <a:ea typeface="ＭＳ Ｐゴシック" charset="0"/>
              </a:rPr>
              <a:t>Grades   </a:t>
            </a:r>
            <a:endParaRPr lang="en-US" dirty="0">
              <a:solidFill>
                <a:schemeClr val="tx2"/>
              </a:solidFill>
              <a:latin typeface="Arial Rounded MT Bold" pitchFamily="34" charset="0"/>
              <a:ea typeface="ＭＳ Ｐゴシック" charset="0"/>
            </a:endParaRPr>
          </a:p>
          <a:p>
            <a:pPr lvl="1"/>
            <a:r>
              <a:rPr lang="en-US" dirty="0">
                <a:latin typeface="Arial Rounded MT Bold" pitchFamily="34" charset="0"/>
                <a:ea typeface="ＭＳ Ｐゴシック" charset="0"/>
              </a:rPr>
              <a:t>C</a:t>
            </a:r>
            <a:r>
              <a:rPr lang="en-US" sz="2200" dirty="0" smtClean="0">
                <a:latin typeface="Arial Rounded MT Bold" pitchFamily="34" charset="0"/>
                <a:ea typeface="ＭＳ Ｐゴシック" charset="0"/>
              </a:rPr>
              <a:t>ommunity-based </a:t>
            </a:r>
            <a:r>
              <a:rPr lang="en-US" sz="2200" dirty="0" smtClean="0">
                <a:latin typeface="Arial Rounded MT Bold" pitchFamily="34" charset="0"/>
                <a:ea typeface="ＭＳ Ｐゴシック" charset="0"/>
              </a:rPr>
              <a:t>childcare </a:t>
            </a:r>
            <a:r>
              <a:rPr lang="en-US" sz="2200" dirty="0">
                <a:latin typeface="Arial Rounded MT Bold" pitchFamily="34" charset="0"/>
                <a:ea typeface="ＭＳ Ｐゴシック" charset="0"/>
              </a:rPr>
              <a:t>centers</a:t>
            </a:r>
          </a:p>
          <a:p>
            <a:pPr lvl="2"/>
            <a:endParaRPr lang="en-US" sz="2600" dirty="0">
              <a:ea typeface="ＭＳ Ｐゴシック" charset="0"/>
            </a:endParaRPr>
          </a:p>
          <a:p>
            <a:endParaRPr lang="en-US" sz="2600" dirty="0">
              <a:ea typeface="ＭＳ Ｐゴシック" charset="0"/>
            </a:endParaRPr>
          </a:p>
          <a:p>
            <a:endParaRPr lang="en-US" dirty="0"/>
          </a:p>
        </p:txBody>
      </p:sp>
      <p:sp>
        <p:nvSpPr>
          <p:cNvPr id="41985" name="Title 1"/>
          <p:cNvSpPr>
            <a:spLocks noGrp="1"/>
          </p:cNvSpPr>
          <p:nvPr>
            <p:ph type="title"/>
          </p:nvPr>
        </p:nvSpPr>
        <p:spPr>
          <a:xfrm>
            <a:off x="381000" y="147283"/>
            <a:ext cx="8381260" cy="856327"/>
          </a:xfrm>
        </p:spPr>
        <p:txBody>
          <a:bodyPr/>
          <a:lstStyle/>
          <a:p>
            <a:r>
              <a:rPr lang="en-US" dirty="0" smtClean="0">
                <a:latin typeface="Arial Rounded MT Bold" pitchFamily="34" charset="0"/>
                <a:ea typeface="ＭＳ Ｐゴシック" charset="0"/>
              </a:rPr>
              <a:t>Diverse Sites </a:t>
            </a:r>
            <a:endParaRPr lang="en-US" dirty="0">
              <a:latin typeface="Arial Rounded MT Bold" pitchFamily="34" charset="0"/>
              <a:ea typeface="ＭＳ Ｐゴシック" charset="0"/>
            </a:endParaRPr>
          </a:p>
        </p:txBody>
      </p:sp>
      <p:pic>
        <p:nvPicPr>
          <p:cNvPr id="7" name="Picture 6" descr="Screen Shot 2014-05-29 at 2.53.21 PM.png"/>
          <p:cNvPicPr>
            <a:picLocks noChangeAspect="1"/>
          </p:cNvPicPr>
          <p:nvPr/>
        </p:nvPicPr>
        <p:blipFill rotWithShape="1">
          <a:blip r:embed="rId3">
            <a:extLst>
              <a:ext uri="{28A0092B-C50C-407E-A947-70E740481C1C}">
                <a14:useLocalDpi xmlns:a14="http://schemas.microsoft.com/office/drawing/2010/main" val="0"/>
              </a:ext>
            </a:extLst>
          </a:blip>
          <a:srcRect r="59944"/>
          <a:stretch/>
        </p:blipFill>
        <p:spPr>
          <a:xfrm>
            <a:off x="245997" y="205316"/>
            <a:ext cx="1928493" cy="1026442"/>
          </a:xfrm>
          <a:prstGeom prst="rect">
            <a:avLst/>
          </a:prstGeom>
          <a:ln w="28575" cmpd="sng">
            <a:noFill/>
          </a:ln>
        </p:spPr>
      </p:pic>
      <p:pic>
        <p:nvPicPr>
          <p:cNvPr id="8" name="Picture 7" descr="Screen Shot 2014-05-29 at 2.53.21 PM.png"/>
          <p:cNvPicPr>
            <a:picLocks noChangeAspect="1"/>
          </p:cNvPicPr>
          <p:nvPr/>
        </p:nvPicPr>
        <p:blipFill rotWithShape="1">
          <a:blip r:embed="rId3">
            <a:extLst>
              <a:ext uri="{28A0092B-C50C-407E-A947-70E740481C1C}">
                <a14:useLocalDpi xmlns:a14="http://schemas.microsoft.com/office/drawing/2010/main" val="0"/>
              </a:ext>
            </a:extLst>
          </a:blip>
          <a:srcRect r="59944"/>
          <a:stretch/>
        </p:blipFill>
        <p:spPr>
          <a:xfrm>
            <a:off x="6910707" y="205316"/>
            <a:ext cx="1928493" cy="1026442"/>
          </a:xfrm>
          <a:prstGeom prst="rect">
            <a:avLst/>
          </a:prstGeom>
          <a:ln w="28575" cmpd="sng">
            <a:noFill/>
          </a:ln>
        </p:spPr>
      </p:pic>
    </p:spTree>
    <p:extLst>
      <p:ext uri="{BB962C8B-B14F-4D97-AF65-F5344CB8AC3E}">
        <p14:creationId xmlns:p14="http://schemas.microsoft.com/office/powerpoint/2010/main" val="89690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latin typeface="Arial Rounded MT Bold" panose="020F0704030504030204" pitchFamily="34" charset="0"/>
              </a:rPr>
              <a:t>Conceptual Model </a:t>
            </a:r>
            <a:endParaRPr lang="en-US" b="1" dirty="0">
              <a:solidFill>
                <a:schemeClr val="tx1"/>
              </a:solidFill>
              <a:latin typeface="Arial Rounded MT Bold" panose="020F0704030504030204" pitchFamily="34"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4125" y="1527977"/>
            <a:ext cx="4928839" cy="4843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Screen Shot 2014-05-29 at 2.53.21 PM.png"/>
          <p:cNvPicPr>
            <a:picLocks noChangeAspect="1"/>
          </p:cNvPicPr>
          <p:nvPr/>
        </p:nvPicPr>
        <p:blipFill rotWithShape="1">
          <a:blip r:embed="rId4">
            <a:extLst>
              <a:ext uri="{28A0092B-C50C-407E-A947-70E740481C1C}">
                <a14:useLocalDpi xmlns:a14="http://schemas.microsoft.com/office/drawing/2010/main" val="0"/>
              </a:ext>
            </a:extLst>
          </a:blip>
          <a:srcRect r="59944"/>
          <a:stretch/>
        </p:blipFill>
        <p:spPr>
          <a:xfrm>
            <a:off x="301751" y="228600"/>
            <a:ext cx="1928493" cy="1026442"/>
          </a:xfrm>
          <a:prstGeom prst="rect">
            <a:avLst/>
          </a:prstGeom>
          <a:ln w="28575" cmpd="sng">
            <a:noFill/>
          </a:ln>
        </p:spPr>
      </p:pic>
      <p:pic>
        <p:nvPicPr>
          <p:cNvPr id="5" name="Picture 4" descr="Screen Shot 2014-05-29 at 2.53.21 PM.png"/>
          <p:cNvPicPr>
            <a:picLocks noChangeAspect="1"/>
          </p:cNvPicPr>
          <p:nvPr/>
        </p:nvPicPr>
        <p:blipFill rotWithShape="1">
          <a:blip r:embed="rId4">
            <a:extLst>
              <a:ext uri="{28A0092B-C50C-407E-A947-70E740481C1C}">
                <a14:useLocalDpi xmlns:a14="http://schemas.microsoft.com/office/drawing/2010/main" val="0"/>
              </a:ext>
            </a:extLst>
          </a:blip>
          <a:srcRect r="59944"/>
          <a:stretch/>
        </p:blipFill>
        <p:spPr>
          <a:xfrm>
            <a:off x="6907659" y="228600"/>
            <a:ext cx="1928493" cy="1026442"/>
          </a:xfrm>
          <a:prstGeom prst="rect">
            <a:avLst/>
          </a:prstGeom>
          <a:ln w="28575" cmpd="sng">
            <a:noFill/>
          </a:ln>
        </p:spPr>
      </p:pic>
    </p:spTree>
    <p:extLst>
      <p:ext uri="{BB962C8B-B14F-4D97-AF65-F5344CB8AC3E}">
        <p14:creationId xmlns:p14="http://schemas.microsoft.com/office/powerpoint/2010/main" val="1566964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lstStyle/>
          <a:p>
            <a:pPr algn="ctr"/>
            <a:r>
              <a:rPr lang="en-US" dirty="0" smtClean="0"/>
              <a:t>Preschool</a:t>
            </a:r>
            <a:endParaRPr lang="en-US" dirty="0"/>
          </a:p>
        </p:txBody>
      </p:sp>
      <p:sp>
        <p:nvSpPr>
          <p:cNvPr id="11" name="Text Placeholder 10"/>
          <p:cNvSpPr>
            <a:spLocks noGrp="1"/>
          </p:cNvSpPr>
          <p:nvPr>
            <p:ph type="body" sz="half" idx="3"/>
          </p:nvPr>
        </p:nvSpPr>
        <p:spPr/>
        <p:txBody>
          <a:bodyPr/>
          <a:lstStyle/>
          <a:p>
            <a:pPr algn="ctr"/>
            <a:r>
              <a:rPr lang="en-US" dirty="0" smtClean="0"/>
              <a:t>Infant/Toddler</a:t>
            </a:r>
            <a:endParaRPr lang="en-US" dirty="0"/>
          </a:p>
        </p:txBody>
      </p:sp>
      <p:sp>
        <p:nvSpPr>
          <p:cNvPr id="10" name="Content Placeholder 9"/>
          <p:cNvSpPr>
            <a:spLocks noGrp="1"/>
          </p:cNvSpPr>
          <p:nvPr>
            <p:ph sz="quarter" idx="2"/>
          </p:nvPr>
        </p:nvSpPr>
        <p:spPr/>
        <p:txBody>
          <a:bodyPr/>
          <a:lstStyle/>
          <a:p>
            <a:pPr marL="0" indent="0">
              <a:buNone/>
            </a:pPr>
            <a:endParaRPr lang="en-US" dirty="0"/>
          </a:p>
        </p:txBody>
      </p:sp>
      <p:sp>
        <p:nvSpPr>
          <p:cNvPr id="12" name="Content Placeholder 11"/>
          <p:cNvSpPr>
            <a:spLocks noGrp="1"/>
          </p:cNvSpPr>
          <p:nvPr>
            <p:ph sz="quarter" idx="4"/>
          </p:nvPr>
        </p:nvSpPr>
        <p:spPr/>
        <p:txBody>
          <a:bodyPr/>
          <a:lstStyle/>
          <a:p>
            <a:endParaRPr lang="en-US"/>
          </a:p>
        </p:txBody>
      </p:sp>
      <p:sp>
        <p:nvSpPr>
          <p:cNvPr id="8" name="Title 7"/>
          <p:cNvSpPr>
            <a:spLocks noGrp="1"/>
          </p:cNvSpPr>
          <p:nvPr>
            <p:ph type="title"/>
          </p:nvPr>
        </p:nvSpPr>
        <p:spPr/>
        <p:txBody>
          <a:bodyPr/>
          <a:lstStyle/>
          <a:p>
            <a:r>
              <a:rPr lang="en-US" dirty="0" smtClean="0"/>
              <a:t>Classroom Materials</a:t>
            </a:r>
            <a:endParaRPr lang="en-US" dirty="0"/>
          </a:p>
        </p:txBody>
      </p:sp>
      <p:pic>
        <p:nvPicPr>
          <p:cNvPr id="19" name="Picture 18"/>
          <p:cNvPicPr/>
          <p:nvPr/>
        </p:nvPicPr>
        <p:blipFill rotWithShape="1">
          <a:blip r:embed="rId2">
            <a:extLst>
              <a:ext uri="{28A0092B-C50C-407E-A947-70E740481C1C}">
                <a14:useLocalDpi xmlns:a14="http://schemas.microsoft.com/office/drawing/2010/main" val="0"/>
              </a:ext>
            </a:extLst>
          </a:blip>
          <a:srcRect t="6103" r="12213" b="-6103"/>
          <a:stretch/>
        </p:blipFill>
        <p:spPr bwMode="auto">
          <a:xfrm>
            <a:off x="5172237" y="2471382"/>
            <a:ext cx="3282315" cy="4057650"/>
          </a:xfrm>
          <a:prstGeom prst="rect">
            <a:avLst/>
          </a:prstGeom>
          <a:noFill/>
          <a:ln>
            <a:noFill/>
          </a:ln>
          <a:extLst>
            <a:ext uri="{53640926-AAD7-44D8-BBD7-CCE9431645EC}">
              <a14:shadowObscured xmlns:a14="http://schemas.microsoft.com/office/drawing/2010/main"/>
            </a:ext>
          </a:extLst>
        </p:spPr>
      </p:pic>
      <p:pic>
        <p:nvPicPr>
          <p:cNvPr id="20" name="Picture 19"/>
          <p:cNvPicPr/>
          <p:nvPr/>
        </p:nvPicPr>
        <p:blipFill rotWithShape="1">
          <a:blip r:embed="rId3" cstate="print">
            <a:extLst>
              <a:ext uri="{28A0092B-C50C-407E-A947-70E740481C1C}">
                <a14:useLocalDpi xmlns:a14="http://schemas.microsoft.com/office/drawing/2010/main" val="0"/>
              </a:ext>
            </a:extLst>
          </a:blip>
          <a:srcRect t="6188" r="13137"/>
          <a:stretch/>
        </p:blipFill>
        <p:spPr bwMode="auto">
          <a:xfrm>
            <a:off x="798705" y="2371461"/>
            <a:ext cx="3327245" cy="39183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287126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16493" y="347524"/>
            <a:ext cx="4125951" cy="584775"/>
          </a:xfrm>
          <a:prstGeom prst="rect">
            <a:avLst/>
          </a:prstGeom>
          <a:noFill/>
        </p:spPr>
        <p:txBody>
          <a:bodyPr wrap="square" rtlCol="0">
            <a:spAutoFit/>
          </a:bodyPr>
          <a:lstStyle/>
          <a:p>
            <a:pPr algn="ctr"/>
            <a:r>
              <a:rPr lang="en-US" sz="3200" b="1" dirty="0" smtClean="0">
                <a:latin typeface="Arial Rounded MT Bold"/>
                <a:cs typeface="Arial Rounded MT Bold"/>
              </a:rPr>
              <a:t>Theory of Change </a:t>
            </a:r>
            <a:endParaRPr lang="en-US" sz="3200" b="1" dirty="0">
              <a:latin typeface="Arial Rounded MT Bold"/>
              <a:cs typeface="Arial Rounded MT Bold"/>
            </a:endParaRPr>
          </a:p>
        </p:txBody>
      </p:sp>
      <p:cxnSp>
        <p:nvCxnSpPr>
          <p:cNvPr id="16" name="Straight Connector 15"/>
          <p:cNvCxnSpPr/>
          <p:nvPr/>
        </p:nvCxnSpPr>
        <p:spPr>
          <a:xfrm flipV="1">
            <a:off x="179294" y="1134017"/>
            <a:ext cx="8800353" cy="13426"/>
          </a:xfrm>
          <a:prstGeom prst="line">
            <a:avLst/>
          </a:prstGeom>
          <a:ln w="9525" cmpd="sng"/>
        </p:spPr>
        <p:style>
          <a:lnRef idx="3">
            <a:schemeClr val="accent3"/>
          </a:lnRef>
          <a:fillRef idx="0">
            <a:schemeClr val="accent3"/>
          </a:fillRef>
          <a:effectRef idx="2">
            <a:schemeClr val="accent3"/>
          </a:effectRef>
          <a:fontRef idx="minor">
            <a:schemeClr val="tx1"/>
          </a:fontRef>
        </p:style>
      </p:cxnSp>
      <p:pic>
        <p:nvPicPr>
          <p:cNvPr id="3" name="Picture 2" descr="Screen Shot 2014-06-16 at 8.39.23 PM.p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841494" y="1194920"/>
            <a:ext cx="7475950" cy="5089888"/>
          </a:xfrm>
          <a:prstGeom prst="rect">
            <a:avLst/>
          </a:prstGeom>
        </p:spPr>
      </p:pic>
      <p:pic>
        <p:nvPicPr>
          <p:cNvPr id="6" name="Picture 5" descr="Screen Shot 2014-05-29 at 2.53.21 PM.png"/>
          <p:cNvPicPr>
            <a:picLocks noChangeAspect="1"/>
          </p:cNvPicPr>
          <p:nvPr/>
        </p:nvPicPr>
        <p:blipFill rotWithShape="1">
          <a:blip r:embed="rId5">
            <a:extLst>
              <a:ext uri="{28A0092B-C50C-407E-A947-70E740481C1C}">
                <a14:useLocalDpi xmlns:a14="http://schemas.microsoft.com/office/drawing/2010/main" val="0"/>
              </a:ext>
            </a:extLst>
          </a:blip>
          <a:srcRect r="59944"/>
          <a:stretch/>
        </p:blipFill>
        <p:spPr>
          <a:xfrm>
            <a:off x="424415" y="185235"/>
            <a:ext cx="1708506" cy="909354"/>
          </a:xfrm>
          <a:prstGeom prst="rect">
            <a:avLst/>
          </a:prstGeom>
          <a:ln w="28575" cmpd="sng">
            <a:noFill/>
          </a:ln>
        </p:spPr>
      </p:pic>
      <p:pic>
        <p:nvPicPr>
          <p:cNvPr id="10" name="Picture 9" descr="Screen Shot 2014-05-29 at 2.53.21 PM.png"/>
          <p:cNvPicPr>
            <a:picLocks noChangeAspect="1"/>
          </p:cNvPicPr>
          <p:nvPr/>
        </p:nvPicPr>
        <p:blipFill rotWithShape="1">
          <a:blip r:embed="rId5">
            <a:extLst>
              <a:ext uri="{28A0092B-C50C-407E-A947-70E740481C1C}">
                <a14:useLocalDpi xmlns:a14="http://schemas.microsoft.com/office/drawing/2010/main" val="0"/>
              </a:ext>
            </a:extLst>
          </a:blip>
          <a:srcRect r="59944"/>
          <a:stretch/>
        </p:blipFill>
        <p:spPr>
          <a:xfrm>
            <a:off x="7033371" y="185234"/>
            <a:ext cx="1708506" cy="909354"/>
          </a:xfrm>
          <a:prstGeom prst="rect">
            <a:avLst/>
          </a:prstGeom>
          <a:ln w="28575" cmpd="sng">
            <a:noFill/>
          </a:ln>
        </p:spPr>
      </p:pic>
    </p:spTree>
    <p:extLst>
      <p:ext uri="{BB962C8B-B14F-4D97-AF65-F5344CB8AC3E}">
        <p14:creationId xmlns:p14="http://schemas.microsoft.com/office/powerpoint/2010/main" val="3707139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549275" y="1620356"/>
            <a:ext cx="8042276" cy="4746989"/>
          </a:xfrm>
        </p:spPr>
        <p:txBody>
          <a:bodyPr>
            <a:normAutofit fontScale="92500" lnSpcReduction="20000"/>
          </a:bodyPr>
          <a:lstStyle/>
          <a:p>
            <a:pPr marL="609600" indent="-609600">
              <a:buFontTx/>
              <a:buAutoNum type="arabicPeriod"/>
            </a:pPr>
            <a:r>
              <a:rPr lang="en-US" sz="2600" dirty="0">
                <a:latin typeface="Arial Rounded MT Bold" pitchFamily="34" charset="0"/>
              </a:rPr>
              <a:t>To what extent do project activities and services result in an improvement in the quality </a:t>
            </a:r>
            <a:r>
              <a:rPr lang="en-US" sz="2600" dirty="0" smtClean="0">
                <a:latin typeface="Arial Rounded MT Bold" pitchFamily="34" charset="0"/>
              </a:rPr>
              <a:t>of: </a:t>
            </a:r>
          </a:p>
          <a:p>
            <a:pPr marL="946150" lvl="1" indent="-609600">
              <a:buFont typeface="+mj-lt"/>
              <a:buAutoNum type="alphaUcPeriod"/>
            </a:pPr>
            <a:r>
              <a:rPr lang="en-US" sz="2400" i="1" dirty="0" smtClean="0">
                <a:latin typeface="Arial Rounded MT Bold" pitchFamily="34" charset="0"/>
              </a:rPr>
              <a:t>Teacher-child interactions</a:t>
            </a:r>
          </a:p>
          <a:p>
            <a:pPr marL="946150" lvl="1" indent="-609600">
              <a:buFont typeface="+mj-lt"/>
              <a:buAutoNum type="alphaUcPeriod"/>
            </a:pPr>
            <a:r>
              <a:rPr lang="en-US" sz="2400" i="1" dirty="0" smtClean="0">
                <a:latin typeface="Arial Rounded MT Bold" pitchFamily="34" charset="0"/>
              </a:rPr>
              <a:t>Classroom </a:t>
            </a:r>
            <a:r>
              <a:rPr lang="en-US" sz="2400" i="1" dirty="0">
                <a:latin typeface="Arial Rounded MT Bold" pitchFamily="34" charset="0"/>
              </a:rPr>
              <a:t>language and literacy </a:t>
            </a:r>
            <a:r>
              <a:rPr lang="en-US" sz="2400" i="1" dirty="0" smtClean="0">
                <a:latin typeface="Arial Rounded MT Bold" pitchFamily="34" charset="0"/>
              </a:rPr>
              <a:t>environments</a:t>
            </a:r>
          </a:p>
          <a:p>
            <a:pPr marL="946150" lvl="1" indent="-609600">
              <a:buFont typeface="+mj-lt"/>
              <a:buAutoNum type="alphaUcPeriod"/>
            </a:pPr>
            <a:r>
              <a:rPr lang="en-US" sz="2400" i="1" dirty="0" smtClean="0">
                <a:latin typeface="Arial Rounded MT Bold" pitchFamily="34" charset="0"/>
              </a:rPr>
              <a:t>Teacher </a:t>
            </a:r>
            <a:r>
              <a:rPr lang="en-US" sz="2400" i="1" dirty="0">
                <a:latin typeface="Arial Rounded MT Bold" pitchFamily="34" charset="0"/>
              </a:rPr>
              <a:t>application of research-based theory and </a:t>
            </a:r>
            <a:r>
              <a:rPr lang="en-US" sz="2400" i="1" dirty="0" smtClean="0">
                <a:latin typeface="Arial Rounded MT Bold" pitchFamily="34" charset="0"/>
              </a:rPr>
              <a:t>instruction</a:t>
            </a:r>
            <a:endParaRPr lang="en-US" sz="2400" i="1" dirty="0">
              <a:latin typeface="Arial Rounded MT Bold" pitchFamily="34" charset="0"/>
            </a:endParaRPr>
          </a:p>
          <a:p>
            <a:pPr marL="609600" indent="-609600">
              <a:buFontTx/>
              <a:buAutoNum type="arabicPeriod" startAt="2"/>
            </a:pPr>
            <a:r>
              <a:rPr lang="en-US" sz="2600" dirty="0">
                <a:latin typeface="Arial Rounded MT Bold" pitchFamily="34" charset="0"/>
              </a:rPr>
              <a:t>To what extent do project activities and services result in an improvement in the quality of: </a:t>
            </a:r>
          </a:p>
          <a:p>
            <a:pPr marL="946150" lvl="1" indent="-609600">
              <a:buFont typeface="+mj-lt"/>
              <a:buAutoNum type="alphaUcPeriod"/>
            </a:pPr>
            <a:r>
              <a:rPr lang="en-US" sz="2400" i="1" dirty="0">
                <a:latin typeface="Arial Rounded MT Bold" pitchFamily="34" charset="0"/>
              </a:rPr>
              <a:t>Home language and literacy </a:t>
            </a:r>
            <a:r>
              <a:rPr lang="en-US" sz="2400" i="1" dirty="0" smtClean="0">
                <a:latin typeface="Arial Rounded MT Bold" pitchFamily="34" charset="0"/>
              </a:rPr>
              <a:t>environments</a:t>
            </a:r>
            <a:endParaRPr lang="en-US" sz="2400" i="1" dirty="0">
              <a:latin typeface="Arial Rounded MT Bold" pitchFamily="34" charset="0"/>
            </a:endParaRPr>
          </a:p>
          <a:p>
            <a:pPr marL="946150" lvl="1" indent="-609600">
              <a:buFont typeface="+mj-lt"/>
              <a:buAutoNum type="alphaUcPeriod"/>
            </a:pPr>
            <a:r>
              <a:rPr lang="en-US" sz="2400" i="1" dirty="0">
                <a:latin typeface="Arial Rounded MT Bold" pitchFamily="34" charset="0"/>
              </a:rPr>
              <a:t>Literacy-related beliefs and </a:t>
            </a:r>
            <a:r>
              <a:rPr lang="en-US" sz="2400" i="1" dirty="0" smtClean="0">
                <a:latin typeface="Arial Rounded MT Bold" pitchFamily="34" charset="0"/>
              </a:rPr>
              <a:t>attitudes</a:t>
            </a:r>
            <a:endParaRPr lang="en-US" sz="2400" i="1" dirty="0">
              <a:latin typeface="Arial Rounded MT Bold" pitchFamily="34" charset="0"/>
            </a:endParaRPr>
          </a:p>
          <a:p>
            <a:pPr marL="946150" lvl="1" indent="-609600">
              <a:buFont typeface="+mj-lt"/>
              <a:buAutoNum type="alphaUcPeriod"/>
            </a:pPr>
            <a:r>
              <a:rPr lang="en-US" sz="2400" i="1" dirty="0">
                <a:latin typeface="Arial Rounded MT Bold" pitchFamily="34" charset="0"/>
              </a:rPr>
              <a:t>Use of community </a:t>
            </a:r>
            <a:r>
              <a:rPr lang="en-US" sz="2400" i="1" dirty="0" smtClean="0">
                <a:latin typeface="Arial Rounded MT Bold" pitchFamily="34" charset="0"/>
              </a:rPr>
              <a:t>resources</a:t>
            </a:r>
            <a:endParaRPr lang="en-US" sz="2400" i="1" dirty="0">
              <a:latin typeface="Arial Rounded MT Bold" pitchFamily="34" charset="0"/>
            </a:endParaRPr>
          </a:p>
          <a:p>
            <a:pPr marL="609600" indent="-609600">
              <a:buFont typeface="+mj-lt"/>
              <a:buAutoNum type="arabicPeriod" startAt="3"/>
            </a:pPr>
            <a:r>
              <a:rPr lang="en-US" sz="2600" dirty="0">
                <a:latin typeface="Arial Rounded MT Bold" pitchFamily="34" charset="0"/>
              </a:rPr>
              <a:t>To what extent do project activities and services result in an improvement in </a:t>
            </a:r>
            <a:r>
              <a:rPr lang="en-US" sz="2600" u="sng" dirty="0">
                <a:latin typeface="Arial Rounded MT Bold" pitchFamily="34" charset="0"/>
              </a:rPr>
              <a:t>outcomes for children</a:t>
            </a:r>
            <a:r>
              <a:rPr lang="ja-JP" altLang="en-US" sz="2600" u="sng" dirty="0">
                <a:latin typeface="Arial Rounded MT Bold" pitchFamily="34" charset="0"/>
              </a:rPr>
              <a:t>’</a:t>
            </a:r>
            <a:r>
              <a:rPr lang="en-US" sz="2600" u="sng" dirty="0">
                <a:latin typeface="Arial Rounded MT Bold" pitchFamily="34" charset="0"/>
              </a:rPr>
              <a:t>s early language and literacy skills</a:t>
            </a:r>
            <a:r>
              <a:rPr lang="en-US" sz="2600" dirty="0">
                <a:latin typeface="Arial Rounded MT Bold" pitchFamily="34" charset="0"/>
              </a:rPr>
              <a:t>? </a:t>
            </a:r>
          </a:p>
          <a:p>
            <a:pPr marL="609600" indent="-609600"/>
            <a:endParaRPr lang="en-US" sz="2600" dirty="0"/>
          </a:p>
          <a:p>
            <a:pPr marL="609600" indent="-609600">
              <a:buFontTx/>
              <a:buChar char="–"/>
            </a:pPr>
            <a:endParaRPr lang="en-US" sz="2600" dirty="0"/>
          </a:p>
        </p:txBody>
      </p:sp>
      <p:sp>
        <p:nvSpPr>
          <p:cNvPr id="16386" name="Rectangle 2"/>
          <p:cNvSpPr>
            <a:spLocks noGrp="1" noChangeArrowheads="1"/>
          </p:cNvSpPr>
          <p:nvPr>
            <p:ph type="title"/>
          </p:nvPr>
        </p:nvSpPr>
        <p:spPr>
          <a:xfrm>
            <a:off x="381000" y="152400"/>
            <a:ext cx="8381260" cy="828907"/>
          </a:xfrm>
        </p:spPr>
        <p:txBody>
          <a:bodyPr>
            <a:normAutofit/>
          </a:bodyPr>
          <a:lstStyle/>
          <a:p>
            <a:r>
              <a:rPr lang="en-US" sz="4000" dirty="0" err="1" smtClean="0">
                <a:latin typeface="Arial Rounded MT Bold" pitchFamily="34" charset="0"/>
              </a:rPr>
              <a:t>ExCELL</a:t>
            </a:r>
            <a:r>
              <a:rPr lang="en-US" sz="4000" dirty="0" smtClean="0">
                <a:latin typeface="Arial Rounded MT Bold" pitchFamily="34" charset="0"/>
              </a:rPr>
              <a:t> Evaluation Questions </a:t>
            </a:r>
            <a:endParaRPr lang="en-US" sz="4000" dirty="0">
              <a:latin typeface="Arial Rounded MT Bold" pitchFamily="34" charset="0"/>
            </a:endParaRPr>
          </a:p>
        </p:txBody>
      </p:sp>
    </p:spTree>
    <p:extLst>
      <p:ext uri="{BB962C8B-B14F-4D97-AF65-F5344CB8AC3E}">
        <p14:creationId xmlns:p14="http://schemas.microsoft.com/office/powerpoint/2010/main" val="39869427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565" y="1325765"/>
            <a:ext cx="8982076" cy="5141944"/>
          </a:xfrm>
        </p:spPr>
        <p:txBody>
          <a:bodyPr>
            <a:noAutofit/>
          </a:bodyPr>
          <a:lstStyle/>
          <a:p>
            <a:pPr>
              <a:buFont typeface="Wingdings" pitchFamily="2" charset="2"/>
              <a:buChar char="q"/>
            </a:pPr>
            <a:r>
              <a:rPr lang="en-US" sz="2600" dirty="0" smtClean="0">
                <a:latin typeface="Arial Rounded MT Bold" pitchFamily="34" charset="0"/>
              </a:rPr>
              <a:t>Significant gains were demonstrated on teacher/classroom quality measures of environment, interactions, and instruction across multiple years. </a:t>
            </a:r>
          </a:p>
          <a:p>
            <a:pPr>
              <a:buFont typeface="Wingdings" pitchFamily="2" charset="2"/>
              <a:buChar char="q"/>
            </a:pPr>
            <a:endParaRPr lang="en-US" sz="2600" dirty="0" smtClean="0">
              <a:latin typeface="Arial Rounded MT Bold" pitchFamily="34" charset="0"/>
            </a:endParaRPr>
          </a:p>
          <a:p>
            <a:pPr>
              <a:buFont typeface="Wingdings" pitchFamily="2" charset="2"/>
              <a:buChar char="q"/>
            </a:pPr>
            <a:r>
              <a:rPr lang="en-US" sz="2600" dirty="0" smtClean="0">
                <a:latin typeface="Arial Rounded MT Bold" pitchFamily="34" charset="0"/>
              </a:rPr>
              <a:t>Significant improvements in the home literacy environment and use of community resources were demonstrated on parent survey measures.</a:t>
            </a:r>
          </a:p>
          <a:p>
            <a:pPr>
              <a:buFont typeface="Wingdings" pitchFamily="2" charset="2"/>
              <a:buChar char="q"/>
            </a:pPr>
            <a:endParaRPr lang="en-US" sz="2600" dirty="0" smtClean="0">
              <a:latin typeface="Arial Rounded MT Bold" pitchFamily="34" charset="0"/>
            </a:endParaRPr>
          </a:p>
          <a:p>
            <a:pPr>
              <a:buFont typeface="Wingdings" pitchFamily="2" charset="2"/>
              <a:buChar char="q"/>
            </a:pPr>
            <a:r>
              <a:rPr lang="en-US" sz="2600" dirty="0" smtClean="0">
                <a:latin typeface="Arial Rounded MT Bold" pitchFamily="34" charset="0"/>
              </a:rPr>
              <a:t>Children demonstrated </a:t>
            </a:r>
            <a:r>
              <a:rPr lang="en-US" sz="2600" dirty="0" smtClean="0">
                <a:latin typeface="Arial Rounded MT Bold" pitchFamily="34" charset="0"/>
                <a:ea typeface="ＭＳ Ｐゴシック" charset="0"/>
              </a:rPr>
              <a:t>significant </a:t>
            </a:r>
            <a:r>
              <a:rPr lang="en-US" sz="2600" dirty="0">
                <a:latin typeface="Arial Rounded MT Bold" pitchFamily="34" charset="0"/>
                <a:ea typeface="ＭＳ Ｐゴシック" charset="0"/>
              </a:rPr>
              <a:t>increases on </a:t>
            </a:r>
            <a:r>
              <a:rPr lang="en-US" sz="2600" dirty="0" smtClean="0">
                <a:latin typeface="Arial Rounded MT Bold" pitchFamily="34" charset="0"/>
                <a:ea typeface="ＭＳ Ｐゴシック" charset="0"/>
              </a:rPr>
              <a:t>all standardized measures of </a:t>
            </a:r>
            <a:r>
              <a:rPr lang="en-US" sz="2600" dirty="0">
                <a:latin typeface="Arial Rounded MT Bold" pitchFamily="34" charset="0"/>
                <a:ea typeface="ＭＳ Ｐゴシック" charset="0"/>
              </a:rPr>
              <a:t>early language and literacy </a:t>
            </a:r>
            <a:r>
              <a:rPr lang="en-US" sz="2600" dirty="0" smtClean="0">
                <a:latin typeface="Arial Rounded MT Bold" pitchFamily="34" charset="0"/>
                <a:ea typeface="ＭＳ Ｐゴシック" charset="0"/>
              </a:rPr>
              <a:t>skills with at least 90% of children meeting benchmarks.  </a:t>
            </a:r>
            <a:endParaRPr lang="en-US" sz="2600" dirty="0">
              <a:latin typeface="Arial Rounded MT Bold" pitchFamily="34" charset="0"/>
              <a:ea typeface="ＭＳ Ｐゴシック" charset="0"/>
            </a:endParaRPr>
          </a:p>
          <a:p>
            <a:endParaRPr lang="en-US" sz="2600" dirty="0" smtClean="0"/>
          </a:p>
          <a:p>
            <a:endParaRPr lang="en-US" sz="2600" dirty="0" smtClean="0"/>
          </a:p>
          <a:p>
            <a:endParaRPr lang="en-US" sz="2600" dirty="0"/>
          </a:p>
        </p:txBody>
      </p:sp>
      <p:sp>
        <p:nvSpPr>
          <p:cNvPr id="2" name="Title 1"/>
          <p:cNvSpPr>
            <a:spLocks noGrp="1"/>
          </p:cNvSpPr>
          <p:nvPr>
            <p:ph type="title"/>
          </p:nvPr>
        </p:nvSpPr>
        <p:spPr>
          <a:xfrm>
            <a:off x="142875" y="152400"/>
            <a:ext cx="8810625" cy="784302"/>
          </a:xfrm>
        </p:spPr>
        <p:txBody>
          <a:bodyPr/>
          <a:lstStyle/>
          <a:p>
            <a:r>
              <a:rPr lang="en-US" dirty="0" smtClean="0">
                <a:latin typeface="Arial Rounded MT Bold" pitchFamily="34" charset="0"/>
              </a:rPr>
              <a:t>Summary of Results</a:t>
            </a:r>
            <a:endParaRPr lang="en-US" dirty="0">
              <a:latin typeface="Arial Rounded MT Bold" pitchFamily="34" charset="0"/>
            </a:endParaRPr>
          </a:p>
        </p:txBody>
      </p:sp>
    </p:spTree>
    <p:extLst>
      <p:ext uri="{BB962C8B-B14F-4D97-AF65-F5344CB8AC3E}">
        <p14:creationId xmlns:p14="http://schemas.microsoft.com/office/powerpoint/2010/main" val="1365061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ustom 2">
      <a:dk1>
        <a:srgbClr val="000000"/>
      </a:dk1>
      <a:lt1>
        <a:srgbClr val="FFFFFF"/>
      </a:lt1>
      <a:dk2>
        <a:srgbClr val="434342"/>
      </a:dk2>
      <a:lt2>
        <a:srgbClr val="FFF9FC"/>
      </a:lt2>
      <a:accent1>
        <a:srgbClr val="9FA1A8"/>
      </a:accent1>
      <a:accent2>
        <a:srgbClr val="FF7E14"/>
      </a:accent2>
      <a:accent3>
        <a:srgbClr val="08A1D9"/>
      </a:accent3>
      <a:accent4>
        <a:srgbClr val="DC1B16"/>
      </a:accent4>
      <a:accent5>
        <a:srgbClr val="C2AD8D"/>
      </a:accent5>
      <a:accent6>
        <a:srgbClr val="506E94"/>
      </a:accent6>
      <a:hlink>
        <a:srgbClr val="5F5F5F"/>
      </a:hlink>
      <a:folHlink>
        <a:srgbClr val="969696"/>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Civic.thmx</Template>
  <TotalTime>12982</TotalTime>
  <Words>664</Words>
  <Application>Microsoft Office PowerPoint</Application>
  <PresentationFormat>On-screen Show (4:3)</PresentationFormat>
  <Paragraphs>138</Paragraphs>
  <Slides>10</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ＭＳ Ｐゴシック</vt:lpstr>
      <vt:lpstr>Arial</vt:lpstr>
      <vt:lpstr>Arial Rounded MT Bold</vt:lpstr>
      <vt:lpstr>Calibri</vt:lpstr>
      <vt:lpstr>Georgia</vt:lpstr>
      <vt:lpstr>ＭＳ Ｐ明朝</vt:lpstr>
      <vt:lpstr>Wingdings</vt:lpstr>
      <vt:lpstr>Wingdings 2</vt:lpstr>
      <vt:lpstr>Civic</vt:lpstr>
      <vt:lpstr>PowerPoint Presentation</vt:lpstr>
      <vt:lpstr>Funders and Partners </vt:lpstr>
      <vt:lpstr>Mission Statement </vt:lpstr>
      <vt:lpstr>Diverse Sites </vt:lpstr>
      <vt:lpstr>Conceptual Model </vt:lpstr>
      <vt:lpstr>Classroom Materials</vt:lpstr>
      <vt:lpstr>PowerPoint Presentation</vt:lpstr>
      <vt:lpstr>ExCELL Evaluation Questions </vt:lpstr>
      <vt:lpstr>Summary of Results</vt:lpstr>
      <vt:lpstr>PowerPoint Presentation</vt:lpstr>
    </vt:vector>
  </TitlesOfParts>
  <Company>Dominion Resources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Forston</dc:creator>
  <cp:lastModifiedBy>Cynthia W Hutchinson</cp:lastModifiedBy>
  <cp:revision>234</cp:revision>
  <cp:lastPrinted>2017-01-23T14:48:48Z</cp:lastPrinted>
  <dcterms:created xsi:type="dcterms:W3CDTF">2014-05-29T17:02:18Z</dcterms:created>
  <dcterms:modified xsi:type="dcterms:W3CDTF">2020-07-23T16:51:23Z</dcterms:modified>
</cp:coreProperties>
</file>